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43"/>
  </p:notesMasterIdLst>
  <p:handoutMasterIdLst>
    <p:handoutMasterId r:id="rId44"/>
  </p:handoutMasterIdLst>
  <p:sldIdLst>
    <p:sldId id="256" r:id="rId3"/>
    <p:sldId id="322" r:id="rId4"/>
    <p:sldId id="260" r:id="rId5"/>
    <p:sldId id="272" r:id="rId6"/>
    <p:sldId id="323" r:id="rId7"/>
    <p:sldId id="262" r:id="rId8"/>
    <p:sldId id="276" r:id="rId9"/>
    <p:sldId id="273" r:id="rId10"/>
    <p:sldId id="317" r:id="rId11"/>
    <p:sldId id="275" r:id="rId12"/>
    <p:sldId id="321" r:id="rId13"/>
    <p:sldId id="263" r:id="rId14"/>
    <p:sldId id="278" r:id="rId15"/>
    <p:sldId id="280" r:id="rId16"/>
    <p:sldId id="279" r:id="rId17"/>
    <p:sldId id="277" r:id="rId18"/>
    <p:sldId id="282" r:id="rId19"/>
    <p:sldId id="281" r:id="rId20"/>
    <p:sldId id="320" r:id="rId21"/>
    <p:sldId id="287" r:id="rId22"/>
    <p:sldId id="319" r:id="rId23"/>
    <p:sldId id="318" r:id="rId24"/>
    <p:sldId id="265" r:id="rId25"/>
    <p:sldId id="289" r:id="rId26"/>
    <p:sldId id="292" r:id="rId27"/>
    <p:sldId id="293" r:id="rId28"/>
    <p:sldId id="286" r:id="rId29"/>
    <p:sldId id="299" r:id="rId30"/>
    <p:sldId id="298" r:id="rId31"/>
    <p:sldId id="296" r:id="rId32"/>
    <p:sldId id="297" r:id="rId33"/>
    <p:sldId id="266" r:id="rId34"/>
    <p:sldId id="304" r:id="rId35"/>
    <p:sldId id="305" r:id="rId36"/>
    <p:sldId id="303" r:id="rId37"/>
    <p:sldId id="310" r:id="rId38"/>
    <p:sldId id="306" r:id="rId39"/>
    <p:sldId id="311" r:id="rId40"/>
    <p:sldId id="307" r:id="rId41"/>
    <p:sldId id="309" r:id="rId42"/>
  </p:sldIdLst>
  <p:sldSz cx="12192000" cy="6858000"/>
  <p:notesSz cx="6735763" cy="98663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8" autoAdjust="0"/>
    <p:restoredTop sz="96144" autoAdjust="0"/>
  </p:normalViewPr>
  <p:slideViewPr>
    <p:cSldViewPr snapToGrid="0">
      <p:cViewPr varScale="1">
        <p:scale>
          <a:sx n="77" d="100"/>
          <a:sy n="77" d="100"/>
        </p:scale>
        <p:origin x="126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586"/>
    </p:cViewPr>
  </p:sorterViewPr>
  <p:notesViewPr>
    <p:cSldViewPr snapToGrid="0">
      <p:cViewPr varScale="1">
        <p:scale>
          <a:sx n="43" d="100"/>
          <a:sy n="43" d="100"/>
        </p:scale>
        <p:origin x="2520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6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#7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07EB71-F840-4190-ACAD-232D2489B788}" type="doc">
      <dgm:prSet loTypeId="urn:microsoft.com/office/officeart/2005/8/layout/vList3" loCatId="list" qsTypeId="urn:microsoft.com/office/officeart/2005/8/quickstyle/simple2" qsCatId="simple" csTypeId="urn:microsoft.com/office/officeart/2005/8/colors/accent1_2#1" csCatId="accent1" phldr="1"/>
      <dgm:spPr/>
      <dgm:t>
        <a:bodyPr/>
        <a:lstStyle/>
        <a:p>
          <a:endParaRPr lang="pl-PL"/>
        </a:p>
      </dgm:t>
    </dgm:pt>
    <dgm:pt modelId="{D40251A8-B974-44E4-AD51-40A4B321C751}">
      <dgm:prSet/>
      <dgm:spPr/>
      <dgm:t>
        <a:bodyPr/>
        <a:lstStyle/>
        <a:p>
          <a:pPr rtl="0"/>
          <a:r>
            <a:rPr lang="pl-PL" dirty="0" smtClean="0"/>
            <a:t>Klasa  humanistyczna 				(j. polski, j. angielski, historia )</a:t>
          </a:r>
          <a:endParaRPr lang="pl-PL" dirty="0"/>
        </a:p>
      </dgm:t>
    </dgm:pt>
    <dgm:pt modelId="{C0D19C1D-EC0E-41FF-A96F-04C81062AC80}" type="parTrans" cxnId="{1B7120E8-F0F5-48BF-8CB4-9C886A12E900}">
      <dgm:prSet/>
      <dgm:spPr/>
      <dgm:t>
        <a:bodyPr/>
        <a:lstStyle/>
        <a:p>
          <a:endParaRPr lang="pl-PL"/>
        </a:p>
      </dgm:t>
    </dgm:pt>
    <dgm:pt modelId="{EF7F3406-2CD6-47BE-B94D-FA67EE9F0881}" type="sibTrans" cxnId="{1B7120E8-F0F5-48BF-8CB4-9C886A12E900}">
      <dgm:prSet/>
      <dgm:spPr/>
      <dgm:t>
        <a:bodyPr/>
        <a:lstStyle/>
        <a:p>
          <a:endParaRPr lang="pl-PL"/>
        </a:p>
      </dgm:t>
    </dgm:pt>
    <dgm:pt modelId="{70B3D88F-9A67-40D0-90C9-BB44F4009090}">
      <dgm:prSet custT="1"/>
      <dgm:spPr/>
      <dgm:t>
        <a:bodyPr/>
        <a:lstStyle/>
        <a:p>
          <a:pPr rtl="0"/>
          <a:r>
            <a:rPr lang="pl-PL" sz="3200" dirty="0" smtClean="0"/>
            <a:t>Klasa  </a:t>
          </a:r>
          <a:r>
            <a:rPr lang="pl-PL" sz="3200" dirty="0" err="1" smtClean="0"/>
            <a:t>biologiczno</a:t>
          </a:r>
          <a:r>
            <a:rPr lang="pl-PL" sz="3200" dirty="0" smtClean="0"/>
            <a:t> – chemiczna</a:t>
          </a:r>
          <a:r>
            <a:rPr lang="pl-PL" sz="2400" dirty="0" smtClean="0"/>
            <a:t>		</a:t>
          </a:r>
          <a:r>
            <a:rPr lang="pl-PL" sz="2800" dirty="0" smtClean="0"/>
            <a:t> (biologia, chemia, j. angielski)</a:t>
          </a:r>
          <a:endParaRPr lang="pl-PL" sz="2800" dirty="0"/>
        </a:p>
      </dgm:t>
    </dgm:pt>
    <dgm:pt modelId="{E3EAE718-E802-4AD6-8664-72133F36F2F7}" type="parTrans" cxnId="{D0B1A46C-5EC1-4579-9867-4EAEE6EF7491}">
      <dgm:prSet/>
      <dgm:spPr/>
      <dgm:t>
        <a:bodyPr/>
        <a:lstStyle/>
        <a:p>
          <a:endParaRPr lang="pl-PL"/>
        </a:p>
      </dgm:t>
    </dgm:pt>
    <dgm:pt modelId="{73C64AD8-5F0F-4CD1-AB05-4D9BDFFF382B}" type="sibTrans" cxnId="{D0B1A46C-5EC1-4579-9867-4EAEE6EF7491}">
      <dgm:prSet/>
      <dgm:spPr/>
      <dgm:t>
        <a:bodyPr/>
        <a:lstStyle/>
        <a:p>
          <a:endParaRPr lang="pl-PL"/>
        </a:p>
      </dgm:t>
    </dgm:pt>
    <dgm:pt modelId="{9DE866A6-92EE-4F48-A9ED-655C5C7DFB93}">
      <dgm:prSet custT="1"/>
      <dgm:spPr/>
      <dgm:t>
        <a:bodyPr/>
        <a:lstStyle/>
        <a:p>
          <a:pPr rtl="0"/>
          <a:r>
            <a:rPr lang="pl-PL" sz="3200" dirty="0" smtClean="0"/>
            <a:t>Klasa  </a:t>
          </a:r>
          <a:r>
            <a:rPr lang="pl-PL" sz="3200" dirty="0" err="1" smtClean="0"/>
            <a:t>geograficzno</a:t>
          </a:r>
          <a:r>
            <a:rPr lang="pl-PL" sz="3200" dirty="0" smtClean="0"/>
            <a:t> – społeczna            	</a:t>
          </a:r>
          <a:r>
            <a:rPr lang="pl-PL" sz="2800" dirty="0" smtClean="0"/>
            <a:t>(geografia, WOS, j. angielski)</a:t>
          </a:r>
          <a:endParaRPr lang="pl-PL" sz="2800" dirty="0"/>
        </a:p>
      </dgm:t>
    </dgm:pt>
    <dgm:pt modelId="{CAD182CC-0295-4289-847F-396A6C20B198}" type="parTrans" cxnId="{C829FE02-DAEE-4958-862D-DAAA9F12ECC9}">
      <dgm:prSet/>
      <dgm:spPr/>
      <dgm:t>
        <a:bodyPr/>
        <a:lstStyle/>
        <a:p>
          <a:endParaRPr lang="pl-PL"/>
        </a:p>
      </dgm:t>
    </dgm:pt>
    <dgm:pt modelId="{292A565E-B3BF-486C-850F-2E51B2E1731B}" type="sibTrans" cxnId="{C829FE02-DAEE-4958-862D-DAAA9F12ECC9}">
      <dgm:prSet/>
      <dgm:spPr/>
      <dgm:t>
        <a:bodyPr/>
        <a:lstStyle/>
        <a:p>
          <a:endParaRPr lang="pl-PL"/>
        </a:p>
      </dgm:t>
    </dgm:pt>
    <dgm:pt modelId="{E6FE7755-9847-45B9-A917-92A977DBA1FB}" type="pres">
      <dgm:prSet presAssocID="{F407EB71-F840-4190-ACAD-232D2489B788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A7F7B83-5751-491D-95D8-3091EC690045}" type="pres">
      <dgm:prSet presAssocID="{9DE866A6-92EE-4F48-A9ED-655C5C7DFB93}" presName="composite" presStyleCnt="0"/>
      <dgm:spPr/>
      <dgm:t>
        <a:bodyPr/>
        <a:lstStyle/>
        <a:p>
          <a:endParaRPr lang="pl-PL"/>
        </a:p>
      </dgm:t>
    </dgm:pt>
    <dgm:pt modelId="{D0E9F9FE-77EB-4016-BA33-E4E327E5130F}" type="pres">
      <dgm:prSet presAssocID="{9DE866A6-92EE-4F48-A9ED-655C5C7DFB93}" presName="imgShp" presStyleLbl="fgImgPlace1" presStyleIdx="0" presStyleCnt="3" custScaleX="177233" custScaleY="163322" custLinFactNeighborX="-98023" custLinFactNeighborY="-741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pl-PL"/>
        </a:p>
      </dgm:t>
    </dgm:pt>
    <dgm:pt modelId="{7AE85995-DEDE-44E7-B464-587AB7F2E031}" type="pres">
      <dgm:prSet presAssocID="{9DE866A6-92EE-4F48-A9ED-655C5C7DFB93}" presName="txShp" presStyleLbl="node1" presStyleIdx="0" presStyleCnt="3" custScaleX="103298" custScaleY="140045" custLinFactNeighborX="-41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0BDD7A28-2FA1-4DCA-8D9B-350F3248B72A}" type="pres">
      <dgm:prSet presAssocID="{292A565E-B3BF-486C-850F-2E51B2E1731B}" presName="spacing" presStyleCnt="0"/>
      <dgm:spPr/>
      <dgm:t>
        <a:bodyPr/>
        <a:lstStyle/>
        <a:p>
          <a:endParaRPr lang="pl-PL"/>
        </a:p>
      </dgm:t>
    </dgm:pt>
    <dgm:pt modelId="{37FFDDEC-4D3B-4C34-A8B8-764C9E8C8237}" type="pres">
      <dgm:prSet presAssocID="{70B3D88F-9A67-40D0-90C9-BB44F4009090}" presName="composite" presStyleCnt="0"/>
      <dgm:spPr/>
      <dgm:t>
        <a:bodyPr/>
        <a:lstStyle/>
        <a:p>
          <a:endParaRPr lang="pl-PL"/>
        </a:p>
      </dgm:t>
    </dgm:pt>
    <dgm:pt modelId="{851BB5C2-A188-47F6-954A-C5C89B336E2C}" type="pres">
      <dgm:prSet presAssocID="{70B3D88F-9A67-40D0-90C9-BB44F4009090}" presName="imgShp" presStyleLbl="fgImgPlace1" presStyleIdx="1" presStyleCnt="3" custScaleX="181353" custScaleY="157835" custLinFactX="-5348" custLinFactNeighborX="-100000" custLinFactNeighborY="-618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  <dgm:t>
        <a:bodyPr/>
        <a:lstStyle/>
        <a:p>
          <a:endParaRPr lang="pl-PL"/>
        </a:p>
      </dgm:t>
    </dgm:pt>
    <dgm:pt modelId="{FF672935-8BE8-4516-8593-2DDB9DAACFE6}" type="pres">
      <dgm:prSet presAssocID="{70B3D88F-9A67-40D0-90C9-BB44F4009090}" presName="txShp" presStyleLbl="node1" presStyleIdx="1" presStyleCnt="3" custScaleX="100983" custScaleY="151190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0FC4492-2E42-49F9-8848-51E6AA838501}" type="pres">
      <dgm:prSet presAssocID="{73C64AD8-5F0F-4CD1-AB05-4D9BDFFF382B}" presName="spacing" presStyleCnt="0"/>
      <dgm:spPr/>
      <dgm:t>
        <a:bodyPr/>
        <a:lstStyle/>
        <a:p>
          <a:endParaRPr lang="pl-PL"/>
        </a:p>
      </dgm:t>
    </dgm:pt>
    <dgm:pt modelId="{8292CEB1-7DBB-4C58-8E3B-7FF3F363D0C7}" type="pres">
      <dgm:prSet presAssocID="{D40251A8-B974-44E4-AD51-40A4B321C751}" presName="composite" presStyleCnt="0"/>
      <dgm:spPr/>
      <dgm:t>
        <a:bodyPr/>
        <a:lstStyle/>
        <a:p>
          <a:endParaRPr lang="pl-PL"/>
        </a:p>
      </dgm:t>
    </dgm:pt>
    <dgm:pt modelId="{A07B6DF4-0FF3-4078-9E6B-56C1607860B3}" type="pres">
      <dgm:prSet presAssocID="{D40251A8-B974-44E4-AD51-40A4B321C751}" presName="imgShp" presStyleLbl="fgImgPlace1" presStyleIdx="2" presStyleCnt="3" custScaleX="227525" custScaleY="189190" custLinFactX="-5181" custLinFactNeighborX="-100000" custLinFactNeighborY="618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  <dgm:t>
        <a:bodyPr/>
        <a:lstStyle/>
        <a:p>
          <a:endParaRPr lang="pl-PL"/>
        </a:p>
      </dgm:t>
    </dgm:pt>
    <dgm:pt modelId="{4A0EBDCE-8B18-4F59-BD79-93BCD7506D34}" type="pres">
      <dgm:prSet presAssocID="{D40251A8-B974-44E4-AD51-40A4B321C751}" presName="txShp" presStyleLbl="node1" presStyleIdx="2" presStyleCnt="3" custScaleX="99062" custScaleY="149140" custLinFactNeighborY="442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FA3995E4-5A3F-4FF9-BDA6-42959C7DBB2B}" type="presOf" srcId="{9DE866A6-92EE-4F48-A9ED-655C5C7DFB93}" destId="{7AE85995-DEDE-44E7-B464-587AB7F2E031}" srcOrd="0" destOrd="0" presId="urn:microsoft.com/office/officeart/2005/8/layout/vList3"/>
    <dgm:cxn modelId="{5A9B9F7D-96BA-466D-B975-6995A4C826B7}" type="presOf" srcId="{70B3D88F-9A67-40D0-90C9-BB44F4009090}" destId="{FF672935-8BE8-4516-8593-2DDB9DAACFE6}" srcOrd="0" destOrd="0" presId="urn:microsoft.com/office/officeart/2005/8/layout/vList3"/>
    <dgm:cxn modelId="{1B7120E8-F0F5-48BF-8CB4-9C886A12E900}" srcId="{F407EB71-F840-4190-ACAD-232D2489B788}" destId="{D40251A8-B974-44E4-AD51-40A4B321C751}" srcOrd="2" destOrd="0" parTransId="{C0D19C1D-EC0E-41FF-A96F-04C81062AC80}" sibTransId="{EF7F3406-2CD6-47BE-B94D-FA67EE9F0881}"/>
    <dgm:cxn modelId="{57F17B03-810D-4E69-9C84-1B43758B5BC5}" type="presOf" srcId="{D40251A8-B974-44E4-AD51-40A4B321C751}" destId="{4A0EBDCE-8B18-4F59-BD79-93BCD7506D34}" srcOrd="0" destOrd="0" presId="urn:microsoft.com/office/officeart/2005/8/layout/vList3"/>
    <dgm:cxn modelId="{D0B1A46C-5EC1-4579-9867-4EAEE6EF7491}" srcId="{F407EB71-F840-4190-ACAD-232D2489B788}" destId="{70B3D88F-9A67-40D0-90C9-BB44F4009090}" srcOrd="1" destOrd="0" parTransId="{E3EAE718-E802-4AD6-8664-72133F36F2F7}" sibTransId="{73C64AD8-5F0F-4CD1-AB05-4D9BDFFF382B}"/>
    <dgm:cxn modelId="{C829FE02-DAEE-4958-862D-DAAA9F12ECC9}" srcId="{F407EB71-F840-4190-ACAD-232D2489B788}" destId="{9DE866A6-92EE-4F48-A9ED-655C5C7DFB93}" srcOrd="0" destOrd="0" parTransId="{CAD182CC-0295-4289-847F-396A6C20B198}" sibTransId="{292A565E-B3BF-486C-850F-2E51B2E1731B}"/>
    <dgm:cxn modelId="{CA8EE72B-3404-468E-A459-7F7A32C79E5A}" type="presOf" srcId="{F407EB71-F840-4190-ACAD-232D2489B788}" destId="{E6FE7755-9847-45B9-A917-92A977DBA1FB}" srcOrd="0" destOrd="0" presId="urn:microsoft.com/office/officeart/2005/8/layout/vList3"/>
    <dgm:cxn modelId="{28E8D6DE-3981-4C8C-9BD1-D995AA3277F4}" type="presParOf" srcId="{E6FE7755-9847-45B9-A917-92A977DBA1FB}" destId="{CA7F7B83-5751-491D-95D8-3091EC690045}" srcOrd="0" destOrd="0" presId="urn:microsoft.com/office/officeart/2005/8/layout/vList3"/>
    <dgm:cxn modelId="{3845C78A-6CA6-4773-B110-0D85802A888A}" type="presParOf" srcId="{CA7F7B83-5751-491D-95D8-3091EC690045}" destId="{D0E9F9FE-77EB-4016-BA33-E4E327E5130F}" srcOrd="0" destOrd="0" presId="urn:microsoft.com/office/officeart/2005/8/layout/vList3"/>
    <dgm:cxn modelId="{D67B597E-6B7F-4952-B4A1-42E0AC07DFD2}" type="presParOf" srcId="{CA7F7B83-5751-491D-95D8-3091EC690045}" destId="{7AE85995-DEDE-44E7-B464-587AB7F2E031}" srcOrd="1" destOrd="0" presId="urn:microsoft.com/office/officeart/2005/8/layout/vList3"/>
    <dgm:cxn modelId="{4D2F2CC6-4BEA-42D7-9322-610C964C6CDA}" type="presParOf" srcId="{E6FE7755-9847-45B9-A917-92A977DBA1FB}" destId="{0BDD7A28-2FA1-4DCA-8D9B-350F3248B72A}" srcOrd="1" destOrd="0" presId="urn:microsoft.com/office/officeart/2005/8/layout/vList3"/>
    <dgm:cxn modelId="{76EA52B2-E268-4385-8FBA-4D9DC61490C0}" type="presParOf" srcId="{E6FE7755-9847-45B9-A917-92A977DBA1FB}" destId="{37FFDDEC-4D3B-4C34-A8B8-764C9E8C8237}" srcOrd="2" destOrd="0" presId="urn:microsoft.com/office/officeart/2005/8/layout/vList3"/>
    <dgm:cxn modelId="{DC1A1610-D959-4483-B7C9-A9D72E461176}" type="presParOf" srcId="{37FFDDEC-4D3B-4C34-A8B8-764C9E8C8237}" destId="{851BB5C2-A188-47F6-954A-C5C89B336E2C}" srcOrd="0" destOrd="0" presId="urn:microsoft.com/office/officeart/2005/8/layout/vList3"/>
    <dgm:cxn modelId="{8375F226-AD9A-4A53-BDC5-166BC84616E0}" type="presParOf" srcId="{37FFDDEC-4D3B-4C34-A8B8-764C9E8C8237}" destId="{FF672935-8BE8-4516-8593-2DDB9DAACFE6}" srcOrd="1" destOrd="0" presId="urn:microsoft.com/office/officeart/2005/8/layout/vList3"/>
    <dgm:cxn modelId="{46B828DB-37F9-447A-9EDC-6AE33A616AFC}" type="presParOf" srcId="{E6FE7755-9847-45B9-A917-92A977DBA1FB}" destId="{C0FC4492-2E42-49F9-8848-51E6AA838501}" srcOrd="3" destOrd="0" presId="urn:microsoft.com/office/officeart/2005/8/layout/vList3"/>
    <dgm:cxn modelId="{9F87006D-1BF2-4CD6-904A-A8C17F7F1A84}" type="presParOf" srcId="{E6FE7755-9847-45B9-A917-92A977DBA1FB}" destId="{8292CEB1-7DBB-4C58-8E3B-7FF3F363D0C7}" srcOrd="4" destOrd="0" presId="urn:microsoft.com/office/officeart/2005/8/layout/vList3"/>
    <dgm:cxn modelId="{2CA151F2-ABC9-44A0-A887-F3ECC684C9DE}" type="presParOf" srcId="{8292CEB1-7DBB-4C58-8E3B-7FF3F363D0C7}" destId="{A07B6DF4-0FF3-4078-9E6B-56C1607860B3}" srcOrd="0" destOrd="0" presId="urn:microsoft.com/office/officeart/2005/8/layout/vList3"/>
    <dgm:cxn modelId="{907B6399-B000-407B-A761-093554187FD7}" type="presParOf" srcId="{8292CEB1-7DBB-4C58-8E3B-7FF3F363D0C7}" destId="{4A0EBDCE-8B18-4F59-BD79-93BCD7506D3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5349BE-AB9F-498D-89E1-7DC5653A6B89}" type="doc">
      <dgm:prSet loTypeId="urn:microsoft.com/office/officeart/2005/8/layout/list1#1" loCatId="list" qsTypeId="urn:microsoft.com/office/officeart/2005/8/quickstyle/3d2" qsCatId="3D" csTypeId="urn:microsoft.com/office/officeart/2005/8/colors/accent1_2#3" csCatId="accent1" phldr="1"/>
      <dgm:spPr/>
      <dgm:t>
        <a:bodyPr/>
        <a:lstStyle/>
        <a:p>
          <a:endParaRPr lang="pl-PL"/>
        </a:p>
      </dgm:t>
    </dgm:pt>
    <dgm:pt modelId="{D339C6D3-6908-456D-ADE6-3FAEE7B2ECE1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dirty="0" smtClean="0"/>
            <a:t>Informacja Turystyczna</a:t>
          </a:r>
          <a:endParaRPr lang="pl-PL" sz="2000" dirty="0"/>
        </a:p>
      </dgm:t>
    </dgm:pt>
    <dgm:pt modelId="{042C1180-5330-4727-8000-10F644E48F6E}" type="parTrans" cxnId="{655B854D-8CD3-4526-964F-39D57DBC7616}">
      <dgm:prSet/>
      <dgm:spPr/>
      <dgm:t>
        <a:bodyPr/>
        <a:lstStyle/>
        <a:p>
          <a:endParaRPr lang="pl-PL" sz="2400"/>
        </a:p>
      </dgm:t>
    </dgm:pt>
    <dgm:pt modelId="{CCB6127F-6F30-4ACD-A8BA-4EE1E8F7F537}" type="sibTrans" cxnId="{655B854D-8CD3-4526-964F-39D57DBC7616}">
      <dgm:prSet/>
      <dgm:spPr/>
      <dgm:t>
        <a:bodyPr/>
        <a:lstStyle/>
        <a:p>
          <a:endParaRPr lang="pl-PL" sz="2400"/>
        </a:p>
      </dgm:t>
    </dgm:pt>
    <dgm:pt modelId="{A984B92C-010E-471D-9B65-6B35B7AC3A2A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dirty="0" smtClean="0"/>
            <a:t>Organizacja imprez i usług turystycznych</a:t>
          </a:r>
          <a:endParaRPr lang="pl-PL" sz="2000" dirty="0"/>
        </a:p>
      </dgm:t>
    </dgm:pt>
    <dgm:pt modelId="{08A75507-C1EA-4F00-82B9-90AB059345BA}" type="parTrans" cxnId="{4379775E-5253-42BB-AB37-D8C87B7392D1}">
      <dgm:prSet/>
      <dgm:spPr/>
      <dgm:t>
        <a:bodyPr/>
        <a:lstStyle/>
        <a:p>
          <a:endParaRPr lang="pl-PL" sz="2400"/>
        </a:p>
      </dgm:t>
    </dgm:pt>
    <dgm:pt modelId="{FDCA2602-CBFC-467C-895F-B23BD44DF303}" type="sibTrans" cxnId="{4379775E-5253-42BB-AB37-D8C87B7392D1}">
      <dgm:prSet/>
      <dgm:spPr/>
      <dgm:t>
        <a:bodyPr/>
        <a:lstStyle/>
        <a:p>
          <a:endParaRPr lang="pl-PL" sz="2400"/>
        </a:p>
      </dgm:t>
    </dgm:pt>
    <dgm:pt modelId="{1E606E7E-18E6-42B2-BFAF-E6F68240D2F9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dirty="0" smtClean="0"/>
            <a:t> Podstawy turystyki</a:t>
          </a:r>
          <a:endParaRPr lang="pl-PL" sz="2000" dirty="0"/>
        </a:p>
      </dgm:t>
    </dgm:pt>
    <dgm:pt modelId="{6A811DC0-E69A-4C84-93E4-33C6EFC842DE}" type="parTrans" cxnId="{C4FFFB21-05B3-4689-ACE4-97DEA6E7EEFB}">
      <dgm:prSet/>
      <dgm:spPr/>
      <dgm:t>
        <a:bodyPr/>
        <a:lstStyle/>
        <a:p>
          <a:endParaRPr lang="pl-PL" sz="2400"/>
        </a:p>
      </dgm:t>
    </dgm:pt>
    <dgm:pt modelId="{5D914610-04EE-4CCA-A67D-326D255C98BD}" type="sibTrans" cxnId="{C4FFFB21-05B3-4689-ACE4-97DEA6E7EEFB}">
      <dgm:prSet/>
      <dgm:spPr/>
      <dgm:t>
        <a:bodyPr/>
        <a:lstStyle/>
        <a:p>
          <a:endParaRPr lang="pl-PL" sz="2400"/>
        </a:p>
      </dgm:t>
    </dgm:pt>
    <dgm:pt modelId="{07B44A7D-5D87-4DEA-B28C-DAB72E2E0DE8}">
      <dgm:prSet phldrT="[Tekst]" custT="1"/>
      <dgm:spPr/>
      <dgm:t>
        <a:bodyPr/>
        <a:lstStyle/>
        <a:p>
          <a:r>
            <a:rPr lang="pl-PL" sz="2000" dirty="0" smtClean="0"/>
            <a:t>Geografia turystyczna</a:t>
          </a:r>
          <a:endParaRPr lang="pl-PL" sz="2000" dirty="0"/>
        </a:p>
      </dgm:t>
    </dgm:pt>
    <dgm:pt modelId="{12FB63C4-FB1E-443B-9F75-88018259AA41}" type="parTrans" cxnId="{C1696DD1-0690-46DA-A2AB-2A36D610CB06}">
      <dgm:prSet/>
      <dgm:spPr/>
      <dgm:t>
        <a:bodyPr/>
        <a:lstStyle/>
        <a:p>
          <a:endParaRPr lang="pl-PL" sz="2400"/>
        </a:p>
      </dgm:t>
    </dgm:pt>
    <dgm:pt modelId="{C4CD1724-E542-4991-85E1-10811E68DFC0}" type="sibTrans" cxnId="{C1696DD1-0690-46DA-A2AB-2A36D610CB06}">
      <dgm:prSet/>
      <dgm:spPr/>
      <dgm:t>
        <a:bodyPr/>
        <a:lstStyle/>
        <a:p>
          <a:endParaRPr lang="pl-PL" sz="2400"/>
        </a:p>
      </dgm:t>
    </dgm:pt>
    <dgm:pt modelId="{572412B0-C227-4AAF-91C1-E7557373AC0B}">
      <dgm:prSet phldrT="[Tekst]" custT="1"/>
      <dgm:spPr/>
      <dgm:t>
        <a:bodyPr/>
        <a:lstStyle/>
        <a:p>
          <a:r>
            <a:rPr lang="pl-PL" sz="2000" dirty="0" smtClean="0"/>
            <a:t>Sprzedaż imprez i usług turystycznych z elementami marketingu</a:t>
          </a:r>
          <a:endParaRPr lang="pl-PL" sz="2000" dirty="0"/>
        </a:p>
      </dgm:t>
    </dgm:pt>
    <dgm:pt modelId="{D6DA8AB9-840B-497F-B1A5-603597D4B231}" type="parTrans" cxnId="{096C04C3-8F89-4D9D-A2B9-4BEE44C219D9}">
      <dgm:prSet/>
      <dgm:spPr/>
      <dgm:t>
        <a:bodyPr/>
        <a:lstStyle/>
        <a:p>
          <a:endParaRPr lang="pl-PL" sz="2400"/>
        </a:p>
      </dgm:t>
    </dgm:pt>
    <dgm:pt modelId="{850FC884-E5A2-405D-9132-0D0C3C89EDC9}" type="sibTrans" cxnId="{096C04C3-8F89-4D9D-A2B9-4BEE44C219D9}">
      <dgm:prSet/>
      <dgm:spPr/>
      <dgm:t>
        <a:bodyPr/>
        <a:lstStyle/>
        <a:p>
          <a:endParaRPr lang="pl-PL" sz="2400"/>
        </a:p>
      </dgm:t>
    </dgm:pt>
    <dgm:pt modelId="{E05D23E1-27D3-4900-BE0D-89E64C9FD540}" type="pres">
      <dgm:prSet presAssocID="{965349BE-AB9F-498D-89E1-7DC5653A6B8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C3D7FF05-CB7D-4AC8-A3B2-A3D9F0F20E90}" type="pres">
      <dgm:prSet presAssocID="{D339C6D3-6908-456D-ADE6-3FAEE7B2ECE1}" presName="parentLin" presStyleCnt="0"/>
      <dgm:spPr/>
      <dgm:t>
        <a:bodyPr/>
        <a:lstStyle/>
        <a:p>
          <a:endParaRPr lang="pl-PL"/>
        </a:p>
      </dgm:t>
    </dgm:pt>
    <dgm:pt modelId="{339BA302-768E-461C-BE53-A04AF3A7AD76}" type="pres">
      <dgm:prSet presAssocID="{D339C6D3-6908-456D-ADE6-3FAEE7B2ECE1}" presName="parentLeftMargin" presStyleLbl="node1" presStyleIdx="0" presStyleCnt="5"/>
      <dgm:spPr/>
      <dgm:t>
        <a:bodyPr/>
        <a:lstStyle/>
        <a:p>
          <a:endParaRPr lang="pl-PL"/>
        </a:p>
      </dgm:t>
    </dgm:pt>
    <dgm:pt modelId="{2C74C2F0-A1CE-4B51-A216-AAB2EAAD933F}" type="pres">
      <dgm:prSet presAssocID="{D339C6D3-6908-456D-ADE6-3FAEE7B2ECE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7F7AE56-F985-4AFE-AA26-4111AD626A21}" type="pres">
      <dgm:prSet presAssocID="{D339C6D3-6908-456D-ADE6-3FAEE7B2ECE1}" presName="negativeSpace" presStyleCnt="0"/>
      <dgm:spPr/>
      <dgm:t>
        <a:bodyPr/>
        <a:lstStyle/>
        <a:p>
          <a:endParaRPr lang="pl-PL"/>
        </a:p>
      </dgm:t>
    </dgm:pt>
    <dgm:pt modelId="{7509D60A-6FEE-4262-A59D-AA4DA35AA65B}" type="pres">
      <dgm:prSet presAssocID="{D339C6D3-6908-456D-ADE6-3FAEE7B2ECE1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424400C-C88D-4359-A48D-626851E30EEA}" type="pres">
      <dgm:prSet presAssocID="{CCB6127F-6F30-4ACD-A8BA-4EE1E8F7F537}" presName="spaceBetweenRectangles" presStyleCnt="0"/>
      <dgm:spPr/>
      <dgm:t>
        <a:bodyPr/>
        <a:lstStyle/>
        <a:p>
          <a:endParaRPr lang="pl-PL"/>
        </a:p>
      </dgm:t>
    </dgm:pt>
    <dgm:pt modelId="{EA51FD61-0EF0-4CBE-9170-86AC0989984E}" type="pres">
      <dgm:prSet presAssocID="{A984B92C-010E-471D-9B65-6B35B7AC3A2A}" presName="parentLin" presStyleCnt="0"/>
      <dgm:spPr/>
      <dgm:t>
        <a:bodyPr/>
        <a:lstStyle/>
        <a:p>
          <a:endParaRPr lang="pl-PL"/>
        </a:p>
      </dgm:t>
    </dgm:pt>
    <dgm:pt modelId="{36432A80-7F8D-4728-884F-6B5DD8EF1CD7}" type="pres">
      <dgm:prSet presAssocID="{A984B92C-010E-471D-9B65-6B35B7AC3A2A}" presName="parentLeftMargin" presStyleLbl="node1" presStyleIdx="0" presStyleCnt="5"/>
      <dgm:spPr/>
      <dgm:t>
        <a:bodyPr/>
        <a:lstStyle/>
        <a:p>
          <a:endParaRPr lang="pl-PL"/>
        </a:p>
      </dgm:t>
    </dgm:pt>
    <dgm:pt modelId="{72747A66-3608-4E0B-8F62-75FA9A6A0E2A}" type="pres">
      <dgm:prSet presAssocID="{A984B92C-010E-471D-9B65-6B35B7AC3A2A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B0A2CE6-1DF6-4B6F-BED1-F277175D45D9}" type="pres">
      <dgm:prSet presAssocID="{A984B92C-010E-471D-9B65-6B35B7AC3A2A}" presName="negativeSpace" presStyleCnt="0"/>
      <dgm:spPr/>
      <dgm:t>
        <a:bodyPr/>
        <a:lstStyle/>
        <a:p>
          <a:endParaRPr lang="pl-PL"/>
        </a:p>
      </dgm:t>
    </dgm:pt>
    <dgm:pt modelId="{2AFEF787-6852-4C7B-A2F9-E7096A85B664}" type="pres">
      <dgm:prSet presAssocID="{A984B92C-010E-471D-9B65-6B35B7AC3A2A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C6E8C5F-4AF4-4E90-9766-B5846BC8DE34}" type="pres">
      <dgm:prSet presAssocID="{FDCA2602-CBFC-467C-895F-B23BD44DF303}" presName="spaceBetweenRectangles" presStyleCnt="0"/>
      <dgm:spPr/>
      <dgm:t>
        <a:bodyPr/>
        <a:lstStyle/>
        <a:p>
          <a:endParaRPr lang="pl-PL"/>
        </a:p>
      </dgm:t>
    </dgm:pt>
    <dgm:pt modelId="{DF59A70E-9E31-4AB7-B6AC-93942A46D58A}" type="pres">
      <dgm:prSet presAssocID="{1E606E7E-18E6-42B2-BFAF-E6F68240D2F9}" presName="parentLin" presStyleCnt="0"/>
      <dgm:spPr/>
      <dgm:t>
        <a:bodyPr/>
        <a:lstStyle/>
        <a:p>
          <a:endParaRPr lang="pl-PL"/>
        </a:p>
      </dgm:t>
    </dgm:pt>
    <dgm:pt modelId="{8C125358-8E25-4283-8763-F55107E55DE9}" type="pres">
      <dgm:prSet presAssocID="{1E606E7E-18E6-42B2-BFAF-E6F68240D2F9}" presName="parentLeftMargin" presStyleLbl="node1" presStyleIdx="1" presStyleCnt="5"/>
      <dgm:spPr/>
      <dgm:t>
        <a:bodyPr/>
        <a:lstStyle/>
        <a:p>
          <a:endParaRPr lang="pl-PL"/>
        </a:p>
      </dgm:t>
    </dgm:pt>
    <dgm:pt modelId="{D2BF605B-1052-4687-9502-A39D05CE3DF0}" type="pres">
      <dgm:prSet presAssocID="{1E606E7E-18E6-42B2-BFAF-E6F68240D2F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AA6EA87-4267-46A6-A862-3819BEEBD17F}" type="pres">
      <dgm:prSet presAssocID="{1E606E7E-18E6-42B2-BFAF-E6F68240D2F9}" presName="negativeSpace" presStyleCnt="0"/>
      <dgm:spPr/>
      <dgm:t>
        <a:bodyPr/>
        <a:lstStyle/>
        <a:p>
          <a:endParaRPr lang="pl-PL"/>
        </a:p>
      </dgm:t>
    </dgm:pt>
    <dgm:pt modelId="{33F7B0EC-B827-44BA-B870-FC010869D663}" type="pres">
      <dgm:prSet presAssocID="{1E606E7E-18E6-42B2-BFAF-E6F68240D2F9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8DC27F8F-486F-452C-8FB0-7690A0ADA661}" type="pres">
      <dgm:prSet presAssocID="{5D914610-04EE-4CCA-A67D-326D255C98BD}" presName="spaceBetweenRectangles" presStyleCnt="0"/>
      <dgm:spPr/>
      <dgm:t>
        <a:bodyPr/>
        <a:lstStyle/>
        <a:p>
          <a:endParaRPr lang="pl-PL"/>
        </a:p>
      </dgm:t>
    </dgm:pt>
    <dgm:pt modelId="{64BC697A-754A-4DF3-BB00-5B067D2F06D0}" type="pres">
      <dgm:prSet presAssocID="{07B44A7D-5D87-4DEA-B28C-DAB72E2E0DE8}" presName="parentLin" presStyleCnt="0"/>
      <dgm:spPr/>
      <dgm:t>
        <a:bodyPr/>
        <a:lstStyle/>
        <a:p>
          <a:endParaRPr lang="pl-PL"/>
        </a:p>
      </dgm:t>
    </dgm:pt>
    <dgm:pt modelId="{88728F0C-AD0A-4FE8-94BC-41EE6B975F82}" type="pres">
      <dgm:prSet presAssocID="{07B44A7D-5D87-4DEA-B28C-DAB72E2E0DE8}" presName="parentLeftMargin" presStyleLbl="node1" presStyleIdx="2" presStyleCnt="5"/>
      <dgm:spPr/>
      <dgm:t>
        <a:bodyPr/>
        <a:lstStyle/>
        <a:p>
          <a:endParaRPr lang="pl-PL"/>
        </a:p>
      </dgm:t>
    </dgm:pt>
    <dgm:pt modelId="{F643CCD9-A708-464F-BF44-982B7439D7C5}" type="pres">
      <dgm:prSet presAssocID="{07B44A7D-5D87-4DEA-B28C-DAB72E2E0DE8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29823E7-F8D8-4F66-A023-043686245353}" type="pres">
      <dgm:prSet presAssocID="{07B44A7D-5D87-4DEA-B28C-DAB72E2E0DE8}" presName="negativeSpace" presStyleCnt="0"/>
      <dgm:spPr/>
      <dgm:t>
        <a:bodyPr/>
        <a:lstStyle/>
        <a:p>
          <a:endParaRPr lang="pl-PL"/>
        </a:p>
      </dgm:t>
    </dgm:pt>
    <dgm:pt modelId="{71D2F8F2-F5D3-42CE-AF9A-57926A62B818}" type="pres">
      <dgm:prSet presAssocID="{07B44A7D-5D87-4DEA-B28C-DAB72E2E0DE8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0629356-B5ED-4427-8085-E1C9AC37CC89}" type="pres">
      <dgm:prSet presAssocID="{C4CD1724-E542-4991-85E1-10811E68DFC0}" presName="spaceBetweenRectangles" presStyleCnt="0"/>
      <dgm:spPr/>
      <dgm:t>
        <a:bodyPr/>
        <a:lstStyle/>
        <a:p>
          <a:endParaRPr lang="pl-PL"/>
        </a:p>
      </dgm:t>
    </dgm:pt>
    <dgm:pt modelId="{155B61B1-ADDF-4330-9649-3BCA1FCD2696}" type="pres">
      <dgm:prSet presAssocID="{572412B0-C227-4AAF-91C1-E7557373AC0B}" presName="parentLin" presStyleCnt="0"/>
      <dgm:spPr/>
      <dgm:t>
        <a:bodyPr/>
        <a:lstStyle/>
        <a:p>
          <a:endParaRPr lang="pl-PL"/>
        </a:p>
      </dgm:t>
    </dgm:pt>
    <dgm:pt modelId="{1A0664D3-E490-43BA-AD38-F68708CA2CB9}" type="pres">
      <dgm:prSet presAssocID="{572412B0-C227-4AAF-91C1-E7557373AC0B}" presName="parentLeftMargin" presStyleLbl="node1" presStyleIdx="3" presStyleCnt="5"/>
      <dgm:spPr/>
      <dgm:t>
        <a:bodyPr/>
        <a:lstStyle/>
        <a:p>
          <a:endParaRPr lang="pl-PL"/>
        </a:p>
      </dgm:t>
    </dgm:pt>
    <dgm:pt modelId="{E4F8A687-D315-4FE0-B1C3-F92BB66117A5}" type="pres">
      <dgm:prSet presAssocID="{572412B0-C227-4AAF-91C1-E7557373AC0B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2CD1BAF4-9EA8-467E-9014-135E3F9D0871}" type="pres">
      <dgm:prSet presAssocID="{572412B0-C227-4AAF-91C1-E7557373AC0B}" presName="negativeSpace" presStyleCnt="0"/>
      <dgm:spPr/>
      <dgm:t>
        <a:bodyPr/>
        <a:lstStyle/>
        <a:p>
          <a:endParaRPr lang="pl-PL"/>
        </a:p>
      </dgm:t>
    </dgm:pt>
    <dgm:pt modelId="{4CF73362-5AFE-4258-A1A3-B15E4698CAEF}" type="pres">
      <dgm:prSet presAssocID="{572412B0-C227-4AAF-91C1-E7557373AC0B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CE0EB79-D745-455E-A15F-9E119783B1D3}" type="presOf" srcId="{572412B0-C227-4AAF-91C1-E7557373AC0B}" destId="{E4F8A687-D315-4FE0-B1C3-F92BB66117A5}" srcOrd="1" destOrd="0" presId="urn:microsoft.com/office/officeart/2005/8/layout/list1#1"/>
    <dgm:cxn modelId="{FE3F8A5C-CAB6-45C9-B82D-E0043A1FD951}" type="presOf" srcId="{D339C6D3-6908-456D-ADE6-3FAEE7B2ECE1}" destId="{339BA302-768E-461C-BE53-A04AF3A7AD76}" srcOrd="0" destOrd="0" presId="urn:microsoft.com/office/officeart/2005/8/layout/list1#1"/>
    <dgm:cxn modelId="{C4FFFB21-05B3-4689-ACE4-97DEA6E7EEFB}" srcId="{965349BE-AB9F-498D-89E1-7DC5653A6B89}" destId="{1E606E7E-18E6-42B2-BFAF-E6F68240D2F9}" srcOrd="2" destOrd="0" parTransId="{6A811DC0-E69A-4C84-93E4-33C6EFC842DE}" sibTransId="{5D914610-04EE-4CCA-A67D-326D255C98BD}"/>
    <dgm:cxn modelId="{096C04C3-8F89-4D9D-A2B9-4BEE44C219D9}" srcId="{965349BE-AB9F-498D-89E1-7DC5653A6B89}" destId="{572412B0-C227-4AAF-91C1-E7557373AC0B}" srcOrd="4" destOrd="0" parTransId="{D6DA8AB9-840B-497F-B1A5-603597D4B231}" sibTransId="{850FC884-E5A2-405D-9132-0D0C3C89EDC9}"/>
    <dgm:cxn modelId="{C97B3F3C-A93F-4BBB-92F6-460F9723E194}" type="presOf" srcId="{A984B92C-010E-471D-9B65-6B35B7AC3A2A}" destId="{72747A66-3608-4E0B-8F62-75FA9A6A0E2A}" srcOrd="1" destOrd="0" presId="urn:microsoft.com/office/officeart/2005/8/layout/list1#1"/>
    <dgm:cxn modelId="{0C241EDE-12EE-4F7B-832B-55D157D7FC1F}" type="presOf" srcId="{D339C6D3-6908-456D-ADE6-3FAEE7B2ECE1}" destId="{2C74C2F0-A1CE-4B51-A216-AAB2EAAD933F}" srcOrd="1" destOrd="0" presId="urn:microsoft.com/office/officeart/2005/8/layout/list1#1"/>
    <dgm:cxn modelId="{3D2949B8-F833-4EBD-8588-B07EFB99C1D8}" type="presOf" srcId="{1E606E7E-18E6-42B2-BFAF-E6F68240D2F9}" destId="{D2BF605B-1052-4687-9502-A39D05CE3DF0}" srcOrd="1" destOrd="0" presId="urn:microsoft.com/office/officeart/2005/8/layout/list1#1"/>
    <dgm:cxn modelId="{C1696DD1-0690-46DA-A2AB-2A36D610CB06}" srcId="{965349BE-AB9F-498D-89E1-7DC5653A6B89}" destId="{07B44A7D-5D87-4DEA-B28C-DAB72E2E0DE8}" srcOrd="3" destOrd="0" parTransId="{12FB63C4-FB1E-443B-9F75-88018259AA41}" sibTransId="{C4CD1724-E542-4991-85E1-10811E68DFC0}"/>
    <dgm:cxn modelId="{FDC62A73-4B7D-4CA7-950E-CBEBDDD0FE98}" type="presOf" srcId="{965349BE-AB9F-498D-89E1-7DC5653A6B89}" destId="{E05D23E1-27D3-4900-BE0D-89E64C9FD540}" srcOrd="0" destOrd="0" presId="urn:microsoft.com/office/officeart/2005/8/layout/list1#1"/>
    <dgm:cxn modelId="{19EF6F6E-8AEB-4F3B-8936-8CF4E0C7F9E4}" type="presOf" srcId="{572412B0-C227-4AAF-91C1-E7557373AC0B}" destId="{1A0664D3-E490-43BA-AD38-F68708CA2CB9}" srcOrd="0" destOrd="0" presId="urn:microsoft.com/office/officeart/2005/8/layout/list1#1"/>
    <dgm:cxn modelId="{1631EE2C-C3A5-4D51-A4DB-389BADD35C15}" type="presOf" srcId="{07B44A7D-5D87-4DEA-B28C-DAB72E2E0DE8}" destId="{F643CCD9-A708-464F-BF44-982B7439D7C5}" srcOrd="1" destOrd="0" presId="urn:microsoft.com/office/officeart/2005/8/layout/list1#1"/>
    <dgm:cxn modelId="{BB6A3368-3E14-4677-A582-DEDD1DB411B7}" type="presOf" srcId="{07B44A7D-5D87-4DEA-B28C-DAB72E2E0DE8}" destId="{88728F0C-AD0A-4FE8-94BC-41EE6B975F82}" srcOrd="0" destOrd="0" presId="urn:microsoft.com/office/officeart/2005/8/layout/list1#1"/>
    <dgm:cxn modelId="{54EE3922-250C-4653-820B-667EB5B18360}" type="presOf" srcId="{1E606E7E-18E6-42B2-BFAF-E6F68240D2F9}" destId="{8C125358-8E25-4283-8763-F55107E55DE9}" srcOrd="0" destOrd="0" presId="urn:microsoft.com/office/officeart/2005/8/layout/list1#1"/>
    <dgm:cxn modelId="{DA6DECCF-989E-48D1-A7F4-3AF8ADC5BA15}" type="presOf" srcId="{A984B92C-010E-471D-9B65-6B35B7AC3A2A}" destId="{36432A80-7F8D-4728-884F-6B5DD8EF1CD7}" srcOrd="0" destOrd="0" presId="urn:microsoft.com/office/officeart/2005/8/layout/list1#1"/>
    <dgm:cxn modelId="{4379775E-5253-42BB-AB37-D8C87B7392D1}" srcId="{965349BE-AB9F-498D-89E1-7DC5653A6B89}" destId="{A984B92C-010E-471D-9B65-6B35B7AC3A2A}" srcOrd="1" destOrd="0" parTransId="{08A75507-C1EA-4F00-82B9-90AB059345BA}" sibTransId="{FDCA2602-CBFC-467C-895F-B23BD44DF303}"/>
    <dgm:cxn modelId="{655B854D-8CD3-4526-964F-39D57DBC7616}" srcId="{965349BE-AB9F-498D-89E1-7DC5653A6B89}" destId="{D339C6D3-6908-456D-ADE6-3FAEE7B2ECE1}" srcOrd="0" destOrd="0" parTransId="{042C1180-5330-4727-8000-10F644E48F6E}" sibTransId="{CCB6127F-6F30-4ACD-A8BA-4EE1E8F7F537}"/>
    <dgm:cxn modelId="{9EADC17D-25D0-47D1-90D7-378EA84A1172}" type="presParOf" srcId="{E05D23E1-27D3-4900-BE0D-89E64C9FD540}" destId="{C3D7FF05-CB7D-4AC8-A3B2-A3D9F0F20E90}" srcOrd="0" destOrd="0" presId="urn:microsoft.com/office/officeart/2005/8/layout/list1#1"/>
    <dgm:cxn modelId="{BAF2599F-B62F-4AE4-BC5E-82B8BB4B6742}" type="presParOf" srcId="{C3D7FF05-CB7D-4AC8-A3B2-A3D9F0F20E90}" destId="{339BA302-768E-461C-BE53-A04AF3A7AD76}" srcOrd="0" destOrd="0" presId="urn:microsoft.com/office/officeart/2005/8/layout/list1#1"/>
    <dgm:cxn modelId="{FE8DD893-D68B-4773-8B87-92C961B8F499}" type="presParOf" srcId="{C3D7FF05-CB7D-4AC8-A3B2-A3D9F0F20E90}" destId="{2C74C2F0-A1CE-4B51-A216-AAB2EAAD933F}" srcOrd="1" destOrd="0" presId="urn:microsoft.com/office/officeart/2005/8/layout/list1#1"/>
    <dgm:cxn modelId="{5AED254E-74B3-43C7-85B0-666519E24966}" type="presParOf" srcId="{E05D23E1-27D3-4900-BE0D-89E64C9FD540}" destId="{77F7AE56-F985-4AFE-AA26-4111AD626A21}" srcOrd="1" destOrd="0" presId="urn:microsoft.com/office/officeart/2005/8/layout/list1#1"/>
    <dgm:cxn modelId="{296304D7-E1B0-4B38-99D6-FE8C7B5B4CF6}" type="presParOf" srcId="{E05D23E1-27D3-4900-BE0D-89E64C9FD540}" destId="{7509D60A-6FEE-4262-A59D-AA4DA35AA65B}" srcOrd="2" destOrd="0" presId="urn:microsoft.com/office/officeart/2005/8/layout/list1#1"/>
    <dgm:cxn modelId="{1C08CBC1-3123-45D7-9186-97BB005DB670}" type="presParOf" srcId="{E05D23E1-27D3-4900-BE0D-89E64C9FD540}" destId="{C424400C-C88D-4359-A48D-626851E30EEA}" srcOrd="3" destOrd="0" presId="urn:microsoft.com/office/officeart/2005/8/layout/list1#1"/>
    <dgm:cxn modelId="{AB7D585E-40BB-4105-9287-24B4E8E6150C}" type="presParOf" srcId="{E05D23E1-27D3-4900-BE0D-89E64C9FD540}" destId="{EA51FD61-0EF0-4CBE-9170-86AC0989984E}" srcOrd="4" destOrd="0" presId="urn:microsoft.com/office/officeart/2005/8/layout/list1#1"/>
    <dgm:cxn modelId="{76DF83D5-B4B6-4B30-A521-5A1D7917ADED}" type="presParOf" srcId="{EA51FD61-0EF0-4CBE-9170-86AC0989984E}" destId="{36432A80-7F8D-4728-884F-6B5DD8EF1CD7}" srcOrd="0" destOrd="0" presId="urn:microsoft.com/office/officeart/2005/8/layout/list1#1"/>
    <dgm:cxn modelId="{325D95A2-2AE6-49A2-967D-176B8486B1B2}" type="presParOf" srcId="{EA51FD61-0EF0-4CBE-9170-86AC0989984E}" destId="{72747A66-3608-4E0B-8F62-75FA9A6A0E2A}" srcOrd="1" destOrd="0" presId="urn:microsoft.com/office/officeart/2005/8/layout/list1#1"/>
    <dgm:cxn modelId="{852DD4FC-55BE-441B-A147-2A5FCB775ED7}" type="presParOf" srcId="{E05D23E1-27D3-4900-BE0D-89E64C9FD540}" destId="{1B0A2CE6-1DF6-4B6F-BED1-F277175D45D9}" srcOrd="5" destOrd="0" presId="urn:microsoft.com/office/officeart/2005/8/layout/list1#1"/>
    <dgm:cxn modelId="{63C0EA74-C55F-4AB0-AC1D-B9B55EA6E0C6}" type="presParOf" srcId="{E05D23E1-27D3-4900-BE0D-89E64C9FD540}" destId="{2AFEF787-6852-4C7B-A2F9-E7096A85B664}" srcOrd="6" destOrd="0" presId="urn:microsoft.com/office/officeart/2005/8/layout/list1#1"/>
    <dgm:cxn modelId="{ABA90F83-080C-464E-8945-9CC01ECC8F54}" type="presParOf" srcId="{E05D23E1-27D3-4900-BE0D-89E64C9FD540}" destId="{5C6E8C5F-4AF4-4E90-9766-B5846BC8DE34}" srcOrd="7" destOrd="0" presId="urn:microsoft.com/office/officeart/2005/8/layout/list1#1"/>
    <dgm:cxn modelId="{E7F411C0-966D-4A5C-B29C-0560E6F69F62}" type="presParOf" srcId="{E05D23E1-27D3-4900-BE0D-89E64C9FD540}" destId="{DF59A70E-9E31-4AB7-B6AC-93942A46D58A}" srcOrd="8" destOrd="0" presId="urn:microsoft.com/office/officeart/2005/8/layout/list1#1"/>
    <dgm:cxn modelId="{DA601306-F641-4F26-AEB4-26BF545452E2}" type="presParOf" srcId="{DF59A70E-9E31-4AB7-B6AC-93942A46D58A}" destId="{8C125358-8E25-4283-8763-F55107E55DE9}" srcOrd="0" destOrd="0" presId="urn:microsoft.com/office/officeart/2005/8/layout/list1#1"/>
    <dgm:cxn modelId="{CA32E878-DCAC-46B9-B5D9-86744F72A2A4}" type="presParOf" srcId="{DF59A70E-9E31-4AB7-B6AC-93942A46D58A}" destId="{D2BF605B-1052-4687-9502-A39D05CE3DF0}" srcOrd="1" destOrd="0" presId="urn:microsoft.com/office/officeart/2005/8/layout/list1#1"/>
    <dgm:cxn modelId="{21ABF134-7B4E-43EF-851D-AAE43C81055E}" type="presParOf" srcId="{E05D23E1-27D3-4900-BE0D-89E64C9FD540}" destId="{EAA6EA87-4267-46A6-A862-3819BEEBD17F}" srcOrd="9" destOrd="0" presId="urn:microsoft.com/office/officeart/2005/8/layout/list1#1"/>
    <dgm:cxn modelId="{910D9B01-F35E-48D6-B9B8-48257D910E8B}" type="presParOf" srcId="{E05D23E1-27D3-4900-BE0D-89E64C9FD540}" destId="{33F7B0EC-B827-44BA-B870-FC010869D663}" srcOrd="10" destOrd="0" presId="urn:microsoft.com/office/officeart/2005/8/layout/list1#1"/>
    <dgm:cxn modelId="{4E28A880-3A99-46BD-85A3-E55A7FC82195}" type="presParOf" srcId="{E05D23E1-27D3-4900-BE0D-89E64C9FD540}" destId="{8DC27F8F-486F-452C-8FB0-7690A0ADA661}" srcOrd="11" destOrd="0" presId="urn:microsoft.com/office/officeart/2005/8/layout/list1#1"/>
    <dgm:cxn modelId="{647065E5-EB8F-482A-BB81-84B9DF020651}" type="presParOf" srcId="{E05D23E1-27D3-4900-BE0D-89E64C9FD540}" destId="{64BC697A-754A-4DF3-BB00-5B067D2F06D0}" srcOrd="12" destOrd="0" presId="urn:microsoft.com/office/officeart/2005/8/layout/list1#1"/>
    <dgm:cxn modelId="{855435A4-612C-4E23-9CA4-AAFE8C5E68B6}" type="presParOf" srcId="{64BC697A-754A-4DF3-BB00-5B067D2F06D0}" destId="{88728F0C-AD0A-4FE8-94BC-41EE6B975F82}" srcOrd="0" destOrd="0" presId="urn:microsoft.com/office/officeart/2005/8/layout/list1#1"/>
    <dgm:cxn modelId="{E20D61F4-36F5-4BF4-947B-B816672E2522}" type="presParOf" srcId="{64BC697A-754A-4DF3-BB00-5B067D2F06D0}" destId="{F643CCD9-A708-464F-BF44-982B7439D7C5}" srcOrd="1" destOrd="0" presId="urn:microsoft.com/office/officeart/2005/8/layout/list1#1"/>
    <dgm:cxn modelId="{B4C9D720-8E78-48E3-814D-9ED83C6DDE40}" type="presParOf" srcId="{E05D23E1-27D3-4900-BE0D-89E64C9FD540}" destId="{D29823E7-F8D8-4F66-A023-043686245353}" srcOrd="13" destOrd="0" presId="urn:microsoft.com/office/officeart/2005/8/layout/list1#1"/>
    <dgm:cxn modelId="{1A3DC58D-01CA-43AF-90BE-AEE9D7CF985B}" type="presParOf" srcId="{E05D23E1-27D3-4900-BE0D-89E64C9FD540}" destId="{71D2F8F2-F5D3-42CE-AF9A-57926A62B818}" srcOrd="14" destOrd="0" presId="urn:microsoft.com/office/officeart/2005/8/layout/list1#1"/>
    <dgm:cxn modelId="{04985357-302D-42E3-A9BC-FA42377AAB14}" type="presParOf" srcId="{E05D23E1-27D3-4900-BE0D-89E64C9FD540}" destId="{B0629356-B5ED-4427-8085-E1C9AC37CC89}" srcOrd="15" destOrd="0" presId="urn:microsoft.com/office/officeart/2005/8/layout/list1#1"/>
    <dgm:cxn modelId="{15C549F2-CA05-4DDF-B6AB-D86018EE519A}" type="presParOf" srcId="{E05D23E1-27D3-4900-BE0D-89E64C9FD540}" destId="{155B61B1-ADDF-4330-9649-3BCA1FCD2696}" srcOrd="16" destOrd="0" presId="urn:microsoft.com/office/officeart/2005/8/layout/list1#1"/>
    <dgm:cxn modelId="{26D28BFD-628A-4CF3-A762-3D3D10EAA430}" type="presParOf" srcId="{155B61B1-ADDF-4330-9649-3BCA1FCD2696}" destId="{1A0664D3-E490-43BA-AD38-F68708CA2CB9}" srcOrd="0" destOrd="0" presId="urn:microsoft.com/office/officeart/2005/8/layout/list1#1"/>
    <dgm:cxn modelId="{92ADCFF5-3164-4FE2-87A0-119061F5CA2C}" type="presParOf" srcId="{155B61B1-ADDF-4330-9649-3BCA1FCD2696}" destId="{E4F8A687-D315-4FE0-B1C3-F92BB66117A5}" srcOrd="1" destOrd="0" presId="urn:microsoft.com/office/officeart/2005/8/layout/list1#1"/>
    <dgm:cxn modelId="{AC99FDB7-B779-4BB6-BA6C-6A6D39211854}" type="presParOf" srcId="{E05D23E1-27D3-4900-BE0D-89E64C9FD540}" destId="{2CD1BAF4-9EA8-467E-9014-135E3F9D0871}" srcOrd="17" destOrd="0" presId="urn:microsoft.com/office/officeart/2005/8/layout/list1#1"/>
    <dgm:cxn modelId="{BE226930-3D40-4B3B-BC06-D45C46A8F64A}" type="presParOf" srcId="{E05D23E1-27D3-4900-BE0D-89E64C9FD540}" destId="{4CF73362-5AFE-4258-A1A3-B15E4698CAEF}" srcOrd="18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829076-3AC8-41C4-8000-510DEAF309E6}" type="doc">
      <dgm:prSet loTypeId="urn:microsoft.com/office/officeart/2005/8/layout/hList6" loCatId="list" qsTypeId="urn:microsoft.com/office/officeart/2005/8/quickstyle/simple1#3" qsCatId="simple" csTypeId="urn:microsoft.com/office/officeart/2005/8/colors/accent1_2#4" csCatId="accent1" phldr="1"/>
      <dgm:spPr/>
    </dgm:pt>
    <dgm:pt modelId="{2972D47A-BBC4-46F2-BF3E-4ED21C7B5DB2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 smtClean="0"/>
            <a:t>HGT.07- Przygotowywanie imprez i usług turystycznych</a:t>
          </a:r>
        </a:p>
      </dgm:t>
    </dgm:pt>
    <dgm:pt modelId="{1AEF5873-6E7F-4FAB-8E35-A3E6E6B18E6C}" type="parTrans" cxnId="{A784112A-ACE0-498C-8797-8BEEFABFCC6F}">
      <dgm:prSet/>
      <dgm:spPr/>
      <dgm:t>
        <a:bodyPr/>
        <a:lstStyle/>
        <a:p>
          <a:endParaRPr lang="pl-PL"/>
        </a:p>
      </dgm:t>
    </dgm:pt>
    <dgm:pt modelId="{099AC932-FDEC-4A62-8060-BD765E1691EE}" type="sibTrans" cxnId="{A784112A-ACE0-498C-8797-8BEEFABFCC6F}">
      <dgm:prSet/>
      <dgm:spPr/>
      <dgm:t>
        <a:bodyPr/>
        <a:lstStyle/>
        <a:p>
          <a:endParaRPr lang="pl-PL"/>
        </a:p>
      </dgm:t>
    </dgm:pt>
    <dgm:pt modelId="{399C970B-28C5-4A03-91E1-4F39D5804B56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/>
            <a:t>HGT.08 Obsługa klienta oraz rozliczenie i usług turystycznych</a:t>
          </a:r>
        </a:p>
      </dgm:t>
    </dgm:pt>
    <dgm:pt modelId="{CE485491-F4DE-4E6F-8453-EC572ED29EE1}" type="parTrans" cxnId="{23694DA9-54A8-4D8E-9B2C-C4B9A5F045D4}">
      <dgm:prSet/>
      <dgm:spPr/>
      <dgm:t>
        <a:bodyPr/>
        <a:lstStyle/>
        <a:p>
          <a:endParaRPr lang="pl-PL"/>
        </a:p>
      </dgm:t>
    </dgm:pt>
    <dgm:pt modelId="{CFC5599E-A7E3-491B-9D77-2FE219FDE16A}" type="sibTrans" cxnId="{23694DA9-54A8-4D8E-9B2C-C4B9A5F045D4}">
      <dgm:prSet/>
      <dgm:spPr/>
      <dgm:t>
        <a:bodyPr/>
        <a:lstStyle/>
        <a:p>
          <a:endParaRPr lang="pl-PL"/>
        </a:p>
      </dgm:t>
    </dgm:pt>
    <dgm:pt modelId="{93312BDC-DCBE-400B-9A01-4AEB9E8E1DD1}" type="pres">
      <dgm:prSet presAssocID="{28829076-3AC8-41C4-8000-510DEAF309E6}" presName="Name0" presStyleCnt="0">
        <dgm:presLayoutVars>
          <dgm:dir/>
          <dgm:resizeHandles val="exact"/>
        </dgm:presLayoutVars>
      </dgm:prSet>
      <dgm:spPr/>
    </dgm:pt>
    <dgm:pt modelId="{E3F5C562-016A-4B17-975C-AC6F9CA1ED4E}" type="pres">
      <dgm:prSet presAssocID="{2972D47A-BBC4-46F2-BF3E-4ED21C7B5DB2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FDFCC285-A797-4FDD-9532-2E647327934C}" type="pres">
      <dgm:prSet presAssocID="{099AC932-FDEC-4A62-8060-BD765E1691EE}" presName="sibTrans" presStyleCnt="0"/>
      <dgm:spPr/>
    </dgm:pt>
    <dgm:pt modelId="{30F57849-C818-4999-AC67-975E4F18019A}" type="pres">
      <dgm:prSet presAssocID="{399C970B-28C5-4A03-91E1-4F39D5804B56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23694DA9-54A8-4D8E-9B2C-C4B9A5F045D4}" srcId="{28829076-3AC8-41C4-8000-510DEAF309E6}" destId="{399C970B-28C5-4A03-91E1-4F39D5804B56}" srcOrd="1" destOrd="0" parTransId="{CE485491-F4DE-4E6F-8453-EC572ED29EE1}" sibTransId="{CFC5599E-A7E3-491B-9D77-2FE219FDE16A}"/>
    <dgm:cxn modelId="{A784112A-ACE0-498C-8797-8BEEFABFCC6F}" srcId="{28829076-3AC8-41C4-8000-510DEAF309E6}" destId="{2972D47A-BBC4-46F2-BF3E-4ED21C7B5DB2}" srcOrd="0" destOrd="0" parTransId="{1AEF5873-6E7F-4FAB-8E35-A3E6E6B18E6C}" sibTransId="{099AC932-FDEC-4A62-8060-BD765E1691EE}"/>
    <dgm:cxn modelId="{D2155FB0-B3BC-46A4-9089-CED1F8A913D6}" type="presOf" srcId="{28829076-3AC8-41C4-8000-510DEAF309E6}" destId="{93312BDC-DCBE-400B-9A01-4AEB9E8E1DD1}" srcOrd="0" destOrd="0" presId="urn:microsoft.com/office/officeart/2005/8/layout/hList6"/>
    <dgm:cxn modelId="{58D09064-D095-45DE-9780-B92FF4486DEB}" type="presOf" srcId="{2972D47A-BBC4-46F2-BF3E-4ED21C7B5DB2}" destId="{E3F5C562-016A-4B17-975C-AC6F9CA1ED4E}" srcOrd="0" destOrd="0" presId="urn:microsoft.com/office/officeart/2005/8/layout/hList6"/>
    <dgm:cxn modelId="{869CBFB5-531B-4311-BEF1-CFAA8CB0A1E2}" type="presOf" srcId="{399C970B-28C5-4A03-91E1-4F39D5804B56}" destId="{30F57849-C818-4999-AC67-975E4F18019A}" srcOrd="0" destOrd="0" presId="urn:microsoft.com/office/officeart/2005/8/layout/hList6"/>
    <dgm:cxn modelId="{0580C9D8-A5D8-4D3F-A0EF-8C66B272BF14}" type="presParOf" srcId="{93312BDC-DCBE-400B-9A01-4AEB9E8E1DD1}" destId="{E3F5C562-016A-4B17-975C-AC6F9CA1ED4E}" srcOrd="0" destOrd="0" presId="urn:microsoft.com/office/officeart/2005/8/layout/hList6"/>
    <dgm:cxn modelId="{4CD956DE-7A5D-4882-B59C-4BC9FE627CED}" type="presParOf" srcId="{93312BDC-DCBE-400B-9A01-4AEB9E8E1DD1}" destId="{FDFCC285-A797-4FDD-9532-2E647327934C}" srcOrd="1" destOrd="0" presId="urn:microsoft.com/office/officeart/2005/8/layout/hList6"/>
    <dgm:cxn modelId="{B048899E-D5DC-42F8-882A-D664B70BF6FD}" type="presParOf" srcId="{93312BDC-DCBE-400B-9A01-4AEB9E8E1DD1}" destId="{30F57849-C818-4999-AC67-975E4F18019A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22A7A6C-DBF1-40B8-BC92-5A2C211CA2C1}" type="doc">
      <dgm:prSet loTypeId="urn:microsoft.com/office/officeart/2005/8/layout/cycle3#1" loCatId="cycle" qsTypeId="urn:microsoft.com/office/officeart/2005/8/quickstyle/simple1#4" qsCatId="simple" csTypeId="urn:microsoft.com/office/officeart/2005/8/colors/accent1_2#5" csCatId="accent1" phldr="1"/>
      <dgm:spPr/>
      <dgm:t>
        <a:bodyPr/>
        <a:lstStyle/>
        <a:p>
          <a:endParaRPr lang="pl-PL"/>
        </a:p>
      </dgm:t>
    </dgm:pt>
    <dgm:pt modelId="{A492E28D-EF54-4534-8766-12388EE4FC06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dirty="0" smtClean="0"/>
            <a:t>Obsługa konsumenta</a:t>
          </a:r>
        </a:p>
      </dgm:t>
    </dgm:pt>
    <dgm:pt modelId="{26D39847-3214-49DF-8014-40A0FDA28995}" type="parTrans" cxnId="{F3C4B55E-5045-4AA3-9D20-606E4E254F13}">
      <dgm:prSet/>
      <dgm:spPr/>
      <dgm:t>
        <a:bodyPr/>
        <a:lstStyle/>
        <a:p>
          <a:endParaRPr lang="pl-PL"/>
        </a:p>
      </dgm:t>
    </dgm:pt>
    <dgm:pt modelId="{A35B5F9B-3F54-407F-B796-0AF5EDBA7E12}" type="sibTrans" cxnId="{F3C4B55E-5045-4AA3-9D20-606E4E254F13}">
      <dgm:prSet/>
      <dgm:spPr/>
      <dgm:t>
        <a:bodyPr/>
        <a:lstStyle/>
        <a:p>
          <a:endParaRPr lang="pl-PL"/>
        </a:p>
      </dgm:t>
    </dgm:pt>
    <dgm:pt modelId="{06B1A8DC-4897-4AF1-992B-E3F2CC9E9BF3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dirty="0" smtClean="0"/>
            <a:t>Podstawy hotelarstwa</a:t>
          </a:r>
        </a:p>
      </dgm:t>
    </dgm:pt>
    <dgm:pt modelId="{B02D30AD-ABC3-4E29-98CD-AE274F429858}" type="parTrans" cxnId="{6882166F-ED14-4CA9-9F0E-B445590F5FDC}">
      <dgm:prSet/>
      <dgm:spPr/>
      <dgm:t>
        <a:bodyPr/>
        <a:lstStyle/>
        <a:p>
          <a:endParaRPr lang="pl-PL"/>
        </a:p>
      </dgm:t>
    </dgm:pt>
    <dgm:pt modelId="{D715CA3D-FFCF-421D-8C77-C1DD19F98ADC}" type="sibTrans" cxnId="{6882166F-ED14-4CA9-9F0E-B445590F5FDC}">
      <dgm:prSet/>
      <dgm:spPr/>
      <dgm:t>
        <a:bodyPr/>
        <a:lstStyle/>
        <a:p>
          <a:endParaRPr lang="pl-PL"/>
        </a:p>
      </dgm:t>
    </dgm:pt>
    <dgm:pt modelId="{26163AF2-E081-4B5C-A145-FEAF4D9489EB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dirty="0" smtClean="0"/>
            <a:t>Organizacja pracy służby pięter</a:t>
          </a:r>
        </a:p>
      </dgm:t>
    </dgm:pt>
    <dgm:pt modelId="{2B52CC29-B779-47EB-9798-FC63951242A1}" type="parTrans" cxnId="{EA37AD1F-9D61-4D9A-AD70-096FBB211F7C}">
      <dgm:prSet/>
      <dgm:spPr/>
      <dgm:t>
        <a:bodyPr/>
        <a:lstStyle/>
        <a:p>
          <a:endParaRPr lang="pl-PL"/>
        </a:p>
      </dgm:t>
    </dgm:pt>
    <dgm:pt modelId="{C4A91E35-C11F-4488-ADD8-939A6EDA2AD3}" type="sibTrans" cxnId="{EA37AD1F-9D61-4D9A-AD70-096FBB211F7C}">
      <dgm:prSet/>
      <dgm:spPr/>
      <dgm:t>
        <a:bodyPr/>
        <a:lstStyle/>
        <a:p>
          <a:endParaRPr lang="pl-PL"/>
        </a:p>
      </dgm:t>
    </dgm:pt>
    <dgm:pt modelId="{B9D08B5A-7351-463B-BB99-05BC17B1BC9C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dirty="0" smtClean="0"/>
            <a:t>Usługi dodatkowe w hotelarstwie, kultura zawodu</a:t>
          </a:r>
        </a:p>
      </dgm:t>
    </dgm:pt>
    <dgm:pt modelId="{5AF63213-8CE7-4217-96EE-8450D97C24CE}" type="parTrans" cxnId="{C8800C9B-78C7-486D-BFA1-9AC9EFBE926D}">
      <dgm:prSet/>
      <dgm:spPr/>
      <dgm:t>
        <a:bodyPr/>
        <a:lstStyle/>
        <a:p>
          <a:endParaRPr lang="pl-PL"/>
        </a:p>
      </dgm:t>
    </dgm:pt>
    <dgm:pt modelId="{F635C018-7777-4B13-B739-26A0B38960C9}" type="sibTrans" cxnId="{C8800C9B-78C7-486D-BFA1-9AC9EFBE926D}">
      <dgm:prSet/>
      <dgm:spPr/>
      <dgm:t>
        <a:bodyPr/>
        <a:lstStyle/>
        <a:p>
          <a:endParaRPr lang="pl-PL"/>
        </a:p>
      </dgm:t>
    </dgm:pt>
    <dgm:pt modelId="{3E9CF61B-DAEE-4D67-B1EF-E6370AC760C0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dirty="0" smtClean="0"/>
            <a:t>Obsługa gościa w recepcji</a:t>
          </a:r>
          <a:endParaRPr lang="pl-PL" sz="2000" b="1" dirty="0"/>
        </a:p>
      </dgm:t>
    </dgm:pt>
    <dgm:pt modelId="{E285130F-B02E-43E1-B116-B9FE1B7E9B65}" type="parTrans" cxnId="{0D7CDE64-C5B1-4F37-84BC-8B8B56A50A9B}">
      <dgm:prSet/>
      <dgm:spPr/>
      <dgm:t>
        <a:bodyPr/>
        <a:lstStyle/>
        <a:p>
          <a:endParaRPr lang="pl-PL"/>
        </a:p>
      </dgm:t>
    </dgm:pt>
    <dgm:pt modelId="{6022517A-B2F7-4F40-96DF-6CD868E64EEF}" type="sibTrans" cxnId="{0D7CDE64-C5B1-4F37-84BC-8B8B56A50A9B}">
      <dgm:prSet/>
      <dgm:spPr/>
      <dgm:t>
        <a:bodyPr/>
        <a:lstStyle/>
        <a:p>
          <a:endParaRPr lang="pl-PL"/>
        </a:p>
      </dgm:t>
    </dgm:pt>
    <dgm:pt modelId="{415D9C7E-47ED-4C8B-883E-B6578921E60B}">
      <dgm:prSet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dirty="0" smtClean="0"/>
            <a:t>Rezerwacja usług hotelarskich </a:t>
          </a:r>
        </a:p>
      </dgm:t>
    </dgm:pt>
    <dgm:pt modelId="{5F05D804-2915-4F3F-8212-85FD86A723AB}" type="parTrans" cxnId="{8BF3BBDB-80EF-4B84-8D3E-68941FFF256C}">
      <dgm:prSet/>
      <dgm:spPr/>
      <dgm:t>
        <a:bodyPr/>
        <a:lstStyle/>
        <a:p>
          <a:endParaRPr lang="pl-PL"/>
        </a:p>
      </dgm:t>
    </dgm:pt>
    <dgm:pt modelId="{E03CA345-831E-4A00-811C-E770F5839F02}" type="sibTrans" cxnId="{8BF3BBDB-80EF-4B84-8D3E-68941FFF256C}">
      <dgm:prSet/>
      <dgm:spPr/>
      <dgm:t>
        <a:bodyPr/>
        <a:lstStyle/>
        <a:p>
          <a:endParaRPr lang="pl-PL"/>
        </a:p>
      </dgm:t>
    </dgm:pt>
    <dgm:pt modelId="{6E12E91E-0769-4801-B087-27E7E18A9016}" type="pres">
      <dgm:prSet presAssocID="{322A7A6C-DBF1-40B8-BC92-5A2C211CA2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D55E3D8-E4BE-40E9-BB58-DBB60AF770ED}" type="pres">
      <dgm:prSet presAssocID="{322A7A6C-DBF1-40B8-BC92-5A2C211CA2C1}" presName="cycle" presStyleCnt="0"/>
      <dgm:spPr/>
    </dgm:pt>
    <dgm:pt modelId="{78096407-16A5-479B-8319-0E2F4690F351}" type="pres">
      <dgm:prSet presAssocID="{A492E28D-EF54-4534-8766-12388EE4FC06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0CA3D60-DC48-4970-B9E5-43455AB3635C}" type="pres">
      <dgm:prSet presAssocID="{A35B5F9B-3F54-407F-B796-0AF5EDBA7E12}" presName="sibTransFirstNode" presStyleLbl="bgShp" presStyleIdx="0" presStyleCnt="1"/>
      <dgm:spPr/>
      <dgm:t>
        <a:bodyPr/>
        <a:lstStyle/>
        <a:p>
          <a:endParaRPr lang="pl-PL"/>
        </a:p>
      </dgm:t>
    </dgm:pt>
    <dgm:pt modelId="{5705F6F1-DE7F-42EA-97A4-B419A75EFD08}" type="pres">
      <dgm:prSet presAssocID="{06B1A8DC-4897-4AF1-992B-E3F2CC9E9BF3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606CDE76-2CDE-44B9-94DC-598724DE63E6}" type="pres">
      <dgm:prSet presAssocID="{26163AF2-E081-4B5C-A145-FEAF4D9489EB}" presName="nodeFollowingNodes" presStyleLbl="node1" presStyleIdx="2" presStyleCnt="6" custScaleX="111152" custScaleY="144144" custRadScaleRad="100253" custRadScaleInc="-20669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D7CC3630-E16C-4539-9407-642CF39C8209}" type="pres">
      <dgm:prSet presAssocID="{B9D08B5A-7351-463B-BB99-05BC17B1BC9C}" presName="nodeFollowingNodes" presStyleLbl="node1" presStyleIdx="3" presStyleCnt="6" custScaleX="119670" custScaleY="125804" custRadScaleRad="101748" custRadScaleInc="-611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798ECA70-B5BC-49CC-99F2-5E3D621F532F}" type="pres">
      <dgm:prSet presAssocID="{3E9CF61B-DAEE-4D67-B1EF-E6370AC760C0}" presName="nodeFollowingNodes" presStyleLbl="node1" presStyleIdx="4" presStyleCnt="6" custScaleX="112009" custScaleY="134712" custRadScaleRad="89908" custRadScaleInc="1799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BFB7804A-B14A-4C36-A128-AFCA4032EEF2}" type="pres">
      <dgm:prSet presAssocID="{415D9C7E-47ED-4C8B-883E-B6578921E60B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D7CDE64-C5B1-4F37-84BC-8B8B56A50A9B}" srcId="{322A7A6C-DBF1-40B8-BC92-5A2C211CA2C1}" destId="{3E9CF61B-DAEE-4D67-B1EF-E6370AC760C0}" srcOrd="4" destOrd="0" parTransId="{E285130F-B02E-43E1-B116-B9FE1B7E9B65}" sibTransId="{6022517A-B2F7-4F40-96DF-6CD868E64EEF}"/>
    <dgm:cxn modelId="{8BF3BBDB-80EF-4B84-8D3E-68941FFF256C}" srcId="{322A7A6C-DBF1-40B8-BC92-5A2C211CA2C1}" destId="{415D9C7E-47ED-4C8B-883E-B6578921E60B}" srcOrd="5" destOrd="0" parTransId="{5F05D804-2915-4F3F-8212-85FD86A723AB}" sibTransId="{E03CA345-831E-4A00-811C-E770F5839F02}"/>
    <dgm:cxn modelId="{EA37AD1F-9D61-4D9A-AD70-096FBB211F7C}" srcId="{322A7A6C-DBF1-40B8-BC92-5A2C211CA2C1}" destId="{26163AF2-E081-4B5C-A145-FEAF4D9489EB}" srcOrd="2" destOrd="0" parTransId="{2B52CC29-B779-47EB-9798-FC63951242A1}" sibTransId="{C4A91E35-C11F-4488-ADD8-939A6EDA2AD3}"/>
    <dgm:cxn modelId="{3F7F840D-8FEA-4FF8-811D-BC265C7A27B3}" type="presOf" srcId="{06B1A8DC-4897-4AF1-992B-E3F2CC9E9BF3}" destId="{5705F6F1-DE7F-42EA-97A4-B419A75EFD08}" srcOrd="0" destOrd="0" presId="urn:microsoft.com/office/officeart/2005/8/layout/cycle3#1"/>
    <dgm:cxn modelId="{03AAE6A0-C69D-437D-AACB-7CF9763684EF}" type="presOf" srcId="{A35B5F9B-3F54-407F-B796-0AF5EDBA7E12}" destId="{50CA3D60-DC48-4970-B9E5-43455AB3635C}" srcOrd="0" destOrd="0" presId="urn:microsoft.com/office/officeart/2005/8/layout/cycle3#1"/>
    <dgm:cxn modelId="{CBA78C83-742B-43D2-9F1E-7A0C84883FF1}" type="presOf" srcId="{B9D08B5A-7351-463B-BB99-05BC17B1BC9C}" destId="{D7CC3630-E16C-4539-9407-642CF39C8209}" srcOrd="0" destOrd="0" presId="urn:microsoft.com/office/officeart/2005/8/layout/cycle3#1"/>
    <dgm:cxn modelId="{6882166F-ED14-4CA9-9F0E-B445590F5FDC}" srcId="{322A7A6C-DBF1-40B8-BC92-5A2C211CA2C1}" destId="{06B1A8DC-4897-4AF1-992B-E3F2CC9E9BF3}" srcOrd="1" destOrd="0" parTransId="{B02D30AD-ABC3-4E29-98CD-AE274F429858}" sibTransId="{D715CA3D-FFCF-421D-8C77-C1DD19F98ADC}"/>
    <dgm:cxn modelId="{5632E391-EA61-43EF-A65F-18072898017B}" type="presOf" srcId="{322A7A6C-DBF1-40B8-BC92-5A2C211CA2C1}" destId="{6E12E91E-0769-4801-B087-27E7E18A9016}" srcOrd="0" destOrd="0" presId="urn:microsoft.com/office/officeart/2005/8/layout/cycle3#1"/>
    <dgm:cxn modelId="{9AB8595E-56BE-470A-A523-2F999DF38252}" type="presOf" srcId="{415D9C7E-47ED-4C8B-883E-B6578921E60B}" destId="{BFB7804A-B14A-4C36-A128-AFCA4032EEF2}" srcOrd="0" destOrd="0" presId="urn:microsoft.com/office/officeart/2005/8/layout/cycle3#1"/>
    <dgm:cxn modelId="{83EA4160-2AF7-4849-9297-23E731AB7C6C}" type="presOf" srcId="{A492E28D-EF54-4534-8766-12388EE4FC06}" destId="{78096407-16A5-479B-8319-0E2F4690F351}" srcOrd="0" destOrd="0" presId="urn:microsoft.com/office/officeart/2005/8/layout/cycle3#1"/>
    <dgm:cxn modelId="{50C25164-8E36-4BD6-8B8D-D67E68846542}" type="presOf" srcId="{26163AF2-E081-4B5C-A145-FEAF4D9489EB}" destId="{606CDE76-2CDE-44B9-94DC-598724DE63E6}" srcOrd="0" destOrd="0" presId="urn:microsoft.com/office/officeart/2005/8/layout/cycle3#1"/>
    <dgm:cxn modelId="{C8800C9B-78C7-486D-BFA1-9AC9EFBE926D}" srcId="{322A7A6C-DBF1-40B8-BC92-5A2C211CA2C1}" destId="{B9D08B5A-7351-463B-BB99-05BC17B1BC9C}" srcOrd="3" destOrd="0" parTransId="{5AF63213-8CE7-4217-96EE-8450D97C24CE}" sibTransId="{F635C018-7777-4B13-B739-26A0B38960C9}"/>
    <dgm:cxn modelId="{189C53F1-2699-46D7-852E-7F8375F52EB5}" type="presOf" srcId="{3E9CF61B-DAEE-4D67-B1EF-E6370AC760C0}" destId="{798ECA70-B5BC-49CC-99F2-5E3D621F532F}" srcOrd="0" destOrd="0" presId="urn:microsoft.com/office/officeart/2005/8/layout/cycle3#1"/>
    <dgm:cxn modelId="{F3C4B55E-5045-4AA3-9D20-606E4E254F13}" srcId="{322A7A6C-DBF1-40B8-BC92-5A2C211CA2C1}" destId="{A492E28D-EF54-4534-8766-12388EE4FC06}" srcOrd="0" destOrd="0" parTransId="{26D39847-3214-49DF-8014-40A0FDA28995}" sibTransId="{A35B5F9B-3F54-407F-B796-0AF5EDBA7E12}"/>
    <dgm:cxn modelId="{E3C30C8F-9CEB-4F25-914C-655CD3CA4245}" type="presParOf" srcId="{6E12E91E-0769-4801-B087-27E7E18A9016}" destId="{DD55E3D8-E4BE-40E9-BB58-DBB60AF770ED}" srcOrd="0" destOrd="0" presId="urn:microsoft.com/office/officeart/2005/8/layout/cycle3#1"/>
    <dgm:cxn modelId="{874DF5D0-97B3-4089-B8D8-1AE8FBE199DF}" type="presParOf" srcId="{DD55E3D8-E4BE-40E9-BB58-DBB60AF770ED}" destId="{78096407-16A5-479B-8319-0E2F4690F351}" srcOrd="0" destOrd="0" presId="urn:microsoft.com/office/officeart/2005/8/layout/cycle3#1"/>
    <dgm:cxn modelId="{09399A0E-AA70-4FDE-BB70-CF1DEFB545A2}" type="presParOf" srcId="{DD55E3D8-E4BE-40E9-BB58-DBB60AF770ED}" destId="{50CA3D60-DC48-4970-B9E5-43455AB3635C}" srcOrd="1" destOrd="0" presId="urn:microsoft.com/office/officeart/2005/8/layout/cycle3#1"/>
    <dgm:cxn modelId="{1B91F6C5-6BBD-4D22-8998-2A60C5EF87AD}" type="presParOf" srcId="{DD55E3D8-E4BE-40E9-BB58-DBB60AF770ED}" destId="{5705F6F1-DE7F-42EA-97A4-B419A75EFD08}" srcOrd="2" destOrd="0" presId="urn:microsoft.com/office/officeart/2005/8/layout/cycle3#1"/>
    <dgm:cxn modelId="{B8876DF6-C0FB-46E3-A83A-46BB2F4A761B}" type="presParOf" srcId="{DD55E3D8-E4BE-40E9-BB58-DBB60AF770ED}" destId="{606CDE76-2CDE-44B9-94DC-598724DE63E6}" srcOrd="3" destOrd="0" presId="urn:microsoft.com/office/officeart/2005/8/layout/cycle3#1"/>
    <dgm:cxn modelId="{DB06D33F-F310-4BD1-8A36-181FA7EE7397}" type="presParOf" srcId="{DD55E3D8-E4BE-40E9-BB58-DBB60AF770ED}" destId="{D7CC3630-E16C-4539-9407-642CF39C8209}" srcOrd="4" destOrd="0" presId="urn:microsoft.com/office/officeart/2005/8/layout/cycle3#1"/>
    <dgm:cxn modelId="{4AF20BD9-EEC4-4DA6-9E22-05FE451B52C2}" type="presParOf" srcId="{DD55E3D8-E4BE-40E9-BB58-DBB60AF770ED}" destId="{798ECA70-B5BC-49CC-99F2-5E3D621F532F}" srcOrd="5" destOrd="0" presId="urn:microsoft.com/office/officeart/2005/8/layout/cycle3#1"/>
    <dgm:cxn modelId="{02BFB5A3-3A4E-4657-9DF9-C6AB40EAFD7D}" type="presParOf" srcId="{DD55E3D8-E4BE-40E9-BB58-DBB60AF770ED}" destId="{BFB7804A-B14A-4C36-A128-AFCA4032EEF2}" srcOrd="6" destOrd="0" presId="urn:microsoft.com/office/officeart/2005/8/layout/cycle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8829076-3AC8-41C4-8000-510DEAF309E6}" type="doc">
      <dgm:prSet loTypeId="urn:microsoft.com/office/officeart/2005/8/layout/hList6" loCatId="list" qsTypeId="urn:microsoft.com/office/officeart/2005/8/quickstyle/simple1#5" qsCatId="simple" csTypeId="urn:microsoft.com/office/officeart/2005/8/colors/accent1_2#6" csCatId="accent1" phldr="1"/>
      <dgm:spPr/>
    </dgm:pt>
    <dgm:pt modelId="{2605E099-C924-4394-A05A-09C9AC824538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 smtClean="0"/>
            <a:t>HGT.03- Obsługa gości w obiekcie świadczącym usługi hotelarskie</a:t>
          </a:r>
          <a:endParaRPr dirty="0"/>
        </a:p>
      </dgm:t>
    </dgm:pt>
    <dgm:pt modelId="{788C7ED4-54E8-43E5-AAB5-2087CD674BC0}" type="parTrans" cxnId="{97D35701-9F62-4BD8-98B1-C578935252AC}">
      <dgm:prSet/>
      <dgm:spPr/>
      <dgm:t>
        <a:bodyPr/>
        <a:lstStyle/>
        <a:p>
          <a:endParaRPr lang="pl-PL"/>
        </a:p>
      </dgm:t>
    </dgm:pt>
    <dgm:pt modelId="{7C6DE1CD-EA7C-470A-853E-D8AA512B7C2E}" type="sibTrans" cxnId="{97D35701-9F62-4BD8-98B1-C578935252AC}">
      <dgm:prSet/>
      <dgm:spPr/>
      <dgm:t>
        <a:bodyPr/>
        <a:lstStyle/>
        <a:p>
          <a:endParaRPr lang="pl-PL"/>
        </a:p>
      </dgm:t>
    </dgm:pt>
    <dgm:pt modelId="{D5F3ADAF-B5B8-4305-927C-7A7DE4A5D7B1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 smtClean="0"/>
            <a:t>HGT.06- </a:t>
          </a:r>
          <a:r>
            <a:rPr lang="pl-PL" dirty="0"/>
            <a:t>Realizacje usług w recepcji </a:t>
          </a:r>
        </a:p>
      </dgm:t>
    </dgm:pt>
    <dgm:pt modelId="{CAA8D3AA-BA09-47C2-89AE-E862E28FFC41}" type="parTrans" cxnId="{ED9857DB-E800-49EC-B205-50F24208B494}">
      <dgm:prSet/>
      <dgm:spPr/>
      <dgm:t>
        <a:bodyPr/>
        <a:lstStyle/>
        <a:p>
          <a:endParaRPr lang="pl-PL"/>
        </a:p>
      </dgm:t>
    </dgm:pt>
    <dgm:pt modelId="{80E500F8-D842-484F-92CF-9DD74F388517}" type="sibTrans" cxnId="{ED9857DB-E800-49EC-B205-50F24208B494}">
      <dgm:prSet/>
      <dgm:spPr/>
      <dgm:t>
        <a:bodyPr/>
        <a:lstStyle/>
        <a:p>
          <a:endParaRPr lang="pl-PL"/>
        </a:p>
      </dgm:t>
    </dgm:pt>
    <dgm:pt modelId="{1316748D-3F6E-44F3-AB62-1ECFE5341938}" type="pres">
      <dgm:prSet presAssocID="{28829076-3AC8-41C4-8000-510DEAF309E6}" presName="Name0" presStyleCnt="0">
        <dgm:presLayoutVars>
          <dgm:dir/>
          <dgm:resizeHandles val="exact"/>
        </dgm:presLayoutVars>
      </dgm:prSet>
      <dgm:spPr/>
    </dgm:pt>
    <dgm:pt modelId="{30E46760-839A-4667-B543-9D005B6925DA}" type="pres">
      <dgm:prSet presAssocID="{2605E099-C924-4394-A05A-09C9AC82453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CE7C121E-85D3-4409-912C-9EA642D08A67}" type="pres">
      <dgm:prSet presAssocID="{7C6DE1CD-EA7C-470A-853E-D8AA512B7C2E}" presName="sibTrans" presStyleCnt="0"/>
      <dgm:spPr/>
    </dgm:pt>
    <dgm:pt modelId="{72587644-5CD4-4351-A216-1485462807BF}" type="pres">
      <dgm:prSet presAssocID="{D5F3ADAF-B5B8-4305-927C-7A7DE4A5D7B1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0B22D1B8-5CD5-4118-A20C-DC9ACA5D4DA8}" type="presOf" srcId="{2605E099-C924-4394-A05A-09C9AC824538}" destId="{30E46760-839A-4667-B543-9D005B6925DA}" srcOrd="0" destOrd="0" presId="urn:microsoft.com/office/officeart/2005/8/layout/hList6"/>
    <dgm:cxn modelId="{ED9857DB-E800-49EC-B205-50F24208B494}" srcId="{28829076-3AC8-41C4-8000-510DEAF309E6}" destId="{D5F3ADAF-B5B8-4305-927C-7A7DE4A5D7B1}" srcOrd="1" destOrd="0" parTransId="{CAA8D3AA-BA09-47C2-89AE-E862E28FFC41}" sibTransId="{80E500F8-D842-484F-92CF-9DD74F388517}"/>
    <dgm:cxn modelId="{B844A4AE-462C-4EE2-99DA-D56B2EB14470}" type="presOf" srcId="{D5F3ADAF-B5B8-4305-927C-7A7DE4A5D7B1}" destId="{72587644-5CD4-4351-A216-1485462807BF}" srcOrd="0" destOrd="0" presId="urn:microsoft.com/office/officeart/2005/8/layout/hList6"/>
    <dgm:cxn modelId="{8B9AFA37-CE08-494B-AC5E-052666E4BB6F}" type="presOf" srcId="{28829076-3AC8-41C4-8000-510DEAF309E6}" destId="{1316748D-3F6E-44F3-AB62-1ECFE5341938}" srcOrd="0" destOrd="0" presId="urn:microsoft.com/office/officeart/2005/8/layout/hList6"/>
    <dgm:cxn modelId="{97D35701-9F62-4BD8-98B1-C578935252AC}" srcId="{28829076-3AC8-41C4-8000-510DEAF309E6}" destId="{2605E099-C924-4394-A05A-09C9AC824538}" srcOrd="0" destOrd="0" parTransId="{788C7ED4-54E8-43E5-AAB5-2087CD674BC0}" sibTransId="{7C6DE1CD-EA7C-470A-853E-D8AA512B7C2E}"/>
    <dgm:cxn modelId="{0F1237C5-CBD8-43BE-949A-ED1A0E19FA31}" type="presParOf" srcId="{1316748D-3F6E-44F3-AB62-1ECFE5341938}" destId="{30E46760-839A-4667-B543-9D005B6925DA}" srcOrd="0" destOrd="0" presId="urn:microsoft.com/office/officeart/2005/8/layout/hList6"/>
    <dgm:cxn modelId="{4C72766D-8128-4AA2-8682-43D34F114043}" type="presParOf" srcId="{1316748D-3F6E-44F3-AB62-1ECFE5341938}" destId="{CE7C121E-85D3-4409-912C-9EA642D08A67}" srcOrd="1" destOrd="0" presId="urn:microsoft.com/office/officeart/2005/8/layout/hList6"/>
    <dgm:cxn modelId="{9872AE94-B261-43EF-8613-C7C3B2B2EA7A}" type="presParOf" srcId="{1316748D-3F6E-44F3-AB62-1ECFE5341938}" destId="{72587644-5CD4-4351-A216-1485462807BF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8829076-3AC8-41C4-8000-510DEAF309E6}" type="doc">
      <dgm:prSet loTypeId="urn:microsoft.com/office/officeart/2005/8/layout/hList6" loCatId="list" qsTypeId="urn:microsoft.com/office/officeart/2005/8/quickstyle/simple1#6" qsCatId="simple" csTypeId="urn:microsoft.com/office/officeart/2005/8/colors/accent1_2#7" csCatId="accent1" phldr="1"/>
      <dgm:spPr/>
    </dgm:pt>
    <dgm:pt modelId="{527A87C0-F1E0-401B-B731-A954E7F599E8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 smtClean="0"/>
            <a:t>SPL.01- Obsługa Magazynów </a:t>
          </a:r>
          <a:endParaRPr/>
        </a:p>
      </dgm:t>
    </dgm:pt>
    <dgm:pt modelId="{73788C51-0AF5-4FCC-963F-E4A531320B22}" type="parTrans" cxnId="{97D27F04-6386-4625-99D4-7AE5F8A04CDD}">
      <dgm:prSet/>
      <dgm:spPr/>
      <dgm:t>
        <a:bodyPr/>
        <a:lstStyle/>
        <a:p>
          <a:endParaRPr lang="pl-PL"/>
        </a:p>
      </dgm:t>
    </dgm:pt>
    <dgm:pt modelId="{96F15D8D-4FA7-4F09-A3F3-3AA782F2A058}" type="sibTrans" cxnId="{97D27F04-6386-4625-99D4-7AE5F8A04CDD}">
      <dgm:prSet/>
      <dgm:spPr/>
      <dgm:t>
        <a:bodyPr/>
        <a:lstStyle/>
        <a:p>
          <a:endParaRPr lang="pl-PL"/>
        </a:p>
      </dgm:t>
    </dgm:pt>
    <dgm:pt modelId="{E313F87F-C6C2-4AA7-A8C9-A4C5DD355567}">
      <dgm:prSet phldr="0" custT="0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dirty="0" smtClean="0"/>
            <a:t>SPL.10- Organizacja Transportu</a:t>
          </a:r>
          <a:endParaRPr/>
        </a:p>
      </dgm:t>
    </dgm:pt>
    <dgm:pt modelId="{47610054-DEF8-4AA0-871B-45A507CD2D9E}" type="parTrans" cxnId="{401DB1D6-6D80-4DD5-B675-B1B2D361C3C6}">
      <dgm:prSet/>
      <dgm:spPr/>
      <dgm:t>
        <a:bodyPr/>
        <a:lstStyle/>
        <a:p>
          <a:endParaRPr lang="pl-PL"/>
        </a:p>
      </dgm:t>
    </dgm:pt>
    <dgm:pt modelId="{147D0CC8-54B0-43B7-8F34-DA64066BA3D3}" type="sibTrans" cxnId="{401DB1D6-6D80-4DD5-B675-B1B2D361C3C6}">
      <dgm:prSet/>
      <dgm:spPr/>
      <dgm:t>
        <a:bodyPr/>
        <a:lstStyle/>
        <a:p>
          <a:endParaRPr lang="pl-PL"/>
        </a:p>
      </dgm:t>
    </dgm:pt>
    <dgm:pt modelId="{2FF1D456-5096-4732-A2FE-B06EE9A2098F}" type="pres">
      <dgm:prSet presAssocID="{28829076-3AC8-41C4-8000-510DEAF309E6}" presName="Name0" presStyleCnt="0">
        <dgm:presLayoutVars>
          <dgm:dir/>
          <dgm:resizeHandles val="exact"/>
        </dgm:presLayoutVars>
      </dgm:prSet>
      <dgm:spPr/>
    </dgm:pt>
    <dgm:pt modelId="{3C5CDEF5-EB33-4BBC-8748-E1E0A93CA411}" type="pres">
      <dgm:prSet presAssocID="{527A87C0-F1E0-401B-B731-A954E7F599E8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603536C-4A6D-46EA-B72D-0EB1B290A1C7}" type="pres">
      <dgm:prSet presAssocID="{96F15D8D-4FA7-4F09-A3F3-3AA782F2A058}" presName="sibTrans" presStyleCnt="0"/>
      <dgm:spPr/>
    </dgm:pt>
    <dgm:pt modelId="{6B9CB57E-6487-4865-A25A-52B9D26F6886}" type="pres">
      <dgm:prSet presAssocID="{E313F87F-C6C2-4AA7-A8C9-A4C5DD355567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D93B50F-7E46-4446-BFF3-AF21A452AB7B}" type="presOf" srcId="{28829076-3AC8-41C4-8000-510DEAF309E6}" destId="{2FF1D456-5096-4732-A2FE-B06EE9A2098F}" srcOrd="0" destOrd="0" presId="urn:microsoft.com/office/officeart/2005/8/layout/hList6"/>
    <dgm:cxn modelId="{8B09131B-3BCA-400F-A6BB-D8C6B35DA3D9}" type="presOf" srcId="{E313F87F-C6C2-4AA7-A8C9-A4C5DD355567}" destId="{6B9CB57E-6487-4865-A25A-52B9D26F6886}" srcOrd="0" destOrd="0" presId="urn:microsoft.com/office/officeart/2005/8/layout/hList6"/>
    <dgm:cxn modelId="{401DB1D6-6D80-4DD5-B675-B1B2D361C3C6}" srcId="{28829076-3AC8-41C4-8000-510DEAF309E6}" destId="{E313F87F-C6C2-4AA7-A8C9-A4C5DD355567}" srcOrd="1" destOrd="0" parTransId="{47610054-DEF8-4AA0-871B-45A507CD2D9E}" sibTransId="{147D0CC8-54B0-43B7-8F34-DA64066BA3D3}"/>
    <dgm:cxn modelId="{10CEDAAE-3172-46CB-960B-85078888CCEF}" type="presOf" srcId="{527A87C0-F1E0-401B-B731-A954E7F599E8}" destId="{3C5CDEF5-EB33-4BBC-8748-E1E0A93CA411}" srcOrd="0" destOrd="0" presId="urn:microsoft.com/office/officeart/2005/8/layout/hList6"/>
    <dgm:cxn modelId="{97D27F04-6386-4625-99D4-7AE5F8A04CDD}" srcId="{28829076-3AC8-41C4-8000-510DEAF309E6}" destId="{527A87C0-F1E0-401B-B731-A954E7F599E8}" srcOrd="0" destOrd="0" parTransId="{73788C51-0AF5-4FCC-963F-E4A531320B22}" sibTransId="{96F15D8D-4FA7-4F09-A3F3-3AA782F2A058}"/>
    <dgm:cxn modelId="{94FF540A-0634-4223-8130-64FEEB00F815}" type="presParOf" srcId="{2FF1D456-5096-4732-A2FE-B06EE9A2098F}" destId="{3C5CDEF5-EB33-4BBC-8748-E1E0A93CA411}" srcOrd="0" destOrd="0" presId="urn:microsoft.com/office/officeart/2005/8/layout/hList6"/>
    <dgm:cxn modelId="{F8F7FFFF-CEC5-4D8B-B68C-1C56CE511F5D}" type="presParOf" srcId="{2FF1D456-5096-4732-A2FE-B06EE9A2098F}" destId="{A603536C-4A6D-46EA-B72D-0EB1B290A1C7}" srcOrd="1" destOrd="0" presId="urn:microsoft.com/office/officeart/2005/8/layout/hList6"/>
    <dgm:cxn modelId="{BAFF984A-FB74-4586-B27D-B727FD27E99B}" type="presParOf" srcId="{2FF1D456-5096-4732-A2FE-B06EE9A2098F}" destId="{6B9CB57E-6487-4865-A25A-52B9D26F6886}" srcOrd="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E85995-DEDE-44E7-B464-587AB7F2E031}">
      <dsp:nvSpPr>
        <dsp:cNvPr id="0" name=""/>
        <dsp:cNvSpPr/>
      </dsp:nvSpPr>
      <dsp:spPr>
        <a:xfrm rot="10800000">
          <a:off x="2011731" y="97038"/>
          <a:ext cx="7651562" cy="113675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7940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Klasa  </a:t>
          </a:r>
          <a:r>
            <a:rPr lang="pl-PL" sz="3200" kern="1200" dirty="0" err="1" smtClean="0"/>
            <a:t>geograficzno</a:t>
          </a:r>
          <a:r>
            <a:rPr lang="pl-PL" sz="3200" kern="1200" dirty="0" smtClean="0"/>
            <a:t> – społeczna            	</a:t>
          </a:r>
          <a:r>
            <a:rPr lang="pl-PL" sz="2800" kern="1200" dirty="0" smtClean="0"/>
            <a:t>(geografia, WOS, j. angielski)</a:t>
          </a:r>
          <a:endParaRPr lang="pl-PL" sz="2800" kern="1200" dirty="0"/>
        </a:p>
      </dsp:txBody>
      <dsp:txXfrm rot="10800000">
        <a:off x="2295919" y="97038"/>
        <a:ext cx="7367374" cy="1136754"/>
      </dsp:txXfrm>
    </dsp:sp>
    <dsp:sp modelId="{D0E9F9FE-77EB-4016-BA33-E4E327E5130F}">
      <dsp:nvSpPr>
        <dsp:cNvPr id="0" name=""/>
        <dsp:cNvSpPr/>
      </dsp:nvSpPr>
      <dsp:spPr>
        <a:xfrm>
          <a:off x="649355" y="0"/>
          <a:ext cx="1438612" cy="1325695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F672935-8BE8-4516-8593-2DDB9DAACFE6}">
      <dsp:nvSpPr>
        <dsp:cNvPr id="0" name=""/>
        <dsp:cNvSpPr/>
      </dsp:nvSpPr>
      <dsp:spPr>
        <a:xfrm rot="10800000">
          <a:off x="2179144" y="1597533"/>
          <a:ext cx="7480084" cy="122721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7940" tIns="121920" rIns="227584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Klasa  </a:t>
          </a:r>
          <a:r>
            <a:rPr lang="pl-PL" sz="3200" kern="1200" dirty="0" err="1" smtClean="0"/>
            <a:t>biologiczno</a:t>
          </a:r>
          <a:r>
            <a:rPr lang="pl-PL" sz="3200" kern="1200" dirty="0" smtClean="0"/>
            <a:t> – chemiczna</a:t>
          </a:r>
          <a:r>
            <a:rPr lang="pl-PL" sz="2400" kern="1200" dirty="0" smtClean="0"/>
            <a:t>		</a:t>
          </a:r>
          <a:r>
            <a:rPr lang="pl-PL" sz="2800" kern="1200" dirty="0" smtClean="0"/>
            <a:t> (biologia, chemia, j. angielski)</a:t>
          </a:r>
          <a:endParaRPr lang="pl-PL" sz="2800" kern="1200" dirty="0"/>
        </a:p>
      </dsp:txBody>
      <dsp:txXfrm rot="10800000">
        <a:off x="2485949" y="1597533"/>
        <a:ext cx="7173279" cy="1227219"/>
      </dsp:txXfrm>
    </dsp:sp>
    <dsp:sp modelId="{851BB5C2-A188-47F6-954A-C5C89B336E2C}">
      <dsp:nvSpPr>
        <dsp:cNvPr id="0" name=""/>
        <dsp:cNvSpPr/>
      </dsp:nvSpPr>
      <dsp:spPr>
        <a:xfrm>
          <a:off x="624407" y="1520343"/>
          <a:ext cx="1472054" cy="1281157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A0EBDCE-8B18-4F59-BD79-93BCD7506D34}">
      <dsp:nvSpPr>
        <dsp:cNvPr id="0" name=""/>
        <dsp:cNvSpPr/>
      </dsp:nvSpPr>
      <dsp:spPr>
        <a:xfrm rot="10800000">
          <a:off x="2379560" y="3292468"/>
          <a:ext cx="7337790" cy="121057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57940" tIns="110490" rIns="206248" bIns="110490" numCol="1" spcCol="1270" anchor="ctr" anchorCtr="0">
          <a:noAutofit/>
        </a:bodyPr>
        <a:lstStyle/>
        <a:p>
          <a:pPr lvl="0" algn="ctr" defTabSz="12890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900" kern="1200" dirty="0" smtClean="0"/>
            <a:t>Klasa  humanistyczna 				(j. polski, j. angielski, historia )</a:t>
          </a:r>
          <a:endParaRPr lang="pl-PL" sz="2900" kern="1200" dirty="0"/>
        </a:p>
      </dsp:txBody>
      <dsp:txXfrm rot="10800000">
        <a:off x="2682205" y="3292468"/>
        <a:ext cx="7035145" cy="1210579"/>
      </dsp:txXfrm>
    </dsp:sp>
    <dsp:sp modelId="{A07B6DF4-0FF3-4078-9E6B-56C1607860B3}">
      <dsp:nvSpPr>
        <dsp:cNvPr id="0" name=""/>
        <dsp:cNvSpPr/>
      </dsp:nvSpPr>
      <dsp:spPr>
        <a:xfrm>
          <a:off x="567641" y="3096590"/>
          <a:ext cx="1846835" cy="1535667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222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09D60A-6FEE-4262-A59D-AA4DA35AA65B}">
      <dsp:nvSpPr>
        <dsp:cNvPr id="0" name=""/>
        <dsp:cNvSpPr/>
      </dsp:nvSpPr>
      <dsp:spPr>
        <a:xfrm>
          <a:off x="0" y="420611"/>
          <a:ext cx="976190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74C2F0-A1CE-4B51-A216-AAB2EAAD933F}">
      <dsp:nvSpPr>
        <dsp:cNvPr id="0" name=""/>
        <dsp:cNvSpPr/>
      </dsp:nvSpPr>
      <dsp:spPr>
        <a:xfrm>
          <a:off x="488095" y="66371"/>
          <a:ext cx="6833335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8284" tIns="0" rIns="258284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Informacja Turystyczna</a:t>
          </a:r>
          <a:endParaRPr lang="pl-PL" sz="2000" kern="1200" dirty="0"/>
        </a:p>
      </dsp:txBody>
      <dsp:txXfrm>
        <a:off x="522680" y="100956"/>
        <a:ext cx="6764165" cy="639310"/>
      </dsp:txXfrm>
    </dsp:sp>
    <dsp:sp modelId="{2AFEF787-6852-4C7B-A2F9-E7096A85B664}">
      <dsp:nvSpPr>
        <dsp:cNvPr id="0" name=""/>
        <dsp:cNvSpPr/>
      </dsp:nvSpPr>
      <dsp:spPr>
        <a:xfrm>
          <a:off x="0" y="1509251"/>
          <a:ext cx="976190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747A66-3608-4E0B-8F62-75FA9A6A0E2A}">
      <dsp:nvSpPr>
        <dsp:cNvPr id="0" name=""/>
        <dsp:cNvSpPr/>
      </dsp:nvSpPr>
      <dsp:spPr>
        <a:xfrm>
          <a:off x="488095" y="1155011"/>
          <a:ext cx="6833335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8284" tIns="0" rIns="258284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Organizacja imprez i usług turystycznych</a:t>
          </a:r>
          <a:endParaRPr lang="pl-PL" sz="2000" kern="1200" dirty="0"/>
        </a:p>
      </dsp:txBody>
      <dsp:txXfrm>
        <a:off x="522680" y="1189596"/>
        <a:ext cx="6764165" cy="639310"/>
      </dsp:txXfrm>
    </dsp:sp>
    <dsp:sp modelId="{33F7B0EC-B827-44BA-B870-FC010869D663}">
      <dsp:nvSpPr>
        <dsp:cNvPr id="0" name=""/>
        <dsp:cNvSpPr/>
      </dsp:nvSpPr>
      <dsp:spPr>
        <a:xfrm>
          <a:off x="0" y="2597891"/>
          <a:ext cx="976190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BF605B-1052-4687-9502-A39D05CE3DF0}">
      <dsp:nvSpPr>
        <dsp:cNvPr id="0" name=""/>
        <dsp:cNvSpPr/>
      </dsp:nvSpPr>
      <dsp:spPr>
        <a:xfrm>
          <a:off x="488095" y="2243651"/>
          <a:ext cx="6833335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8284" tIns="0" rIns="258284" bIns="0" numCol="1" spcCol="1270" anchor="ctr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 Podstawy turystyki</a:t>
          </a:r>
          <a:endParaRPr lang="pl-PL" sz="2000" kern="1200" dirty="0"/>
        </a:p>
      </dsp:txBody>
      <dsp:txXfrm>
        <a:off x="522680" y="2278236"/>
        <a:ext cx="6764165" cy="639310"/>
      </dsp:txXfrm>
    </dsp:sp>
    <dsp:sp modelId="{71D2F8F2-F5D3-42CE-AF9A-57926A62B818}">
      <dsp:nvSpPr>
        <dsp:cNvPr id="0" name=""/>
        <dsp:cNvSpPr/>
      </dsp:nvSpPr>
      <dsp:spPr>
        <a:xfrm>
          <a:off x="0" y="3686531"/>
          <a:ext cx="976190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643CCD9-A708-464F-BF44-982B7439D7C5}">
      <dsp:nvSpPr>
        <dsp:cNvPr id="0" name=""/>
        <dsp:cNvSpPr/>
      </dsp:nvSpPr>
      <dsp:spPr>
        <a:xfrm>
          <a:off x="488095" y="3332291"/>
          <a:ext cx="6833335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8284" tIns="0" rIns="25828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Geografia turystyczna</a:t>
          </a:r>
          <a:endParaRPr lang="pl-PL" sz="2000" kern="1200" dirty="0"/>
        </a:p>
      </dsp:txBody>
      <dsp:txXfrm>
        <a:off x="522680" y="3366876"/>
        <a:ext cx="6764165" cy="639310"/>
      </dsp:txXfrm>
    </dsp:sp>
    <dsp:sp modelId="{4CF73362-5AFE-4258-A1A3-B15E4698CAEF}">
      <dsp:nvSpPr>
        <dsp:cNvPr id="0" name=""/>
        <dsp:cNvSpPr/>
      </dsp:nvSpPr>
      <dsp:spPr>
        <a:xfrm>
          <a:off x="0" y="4775171"/>
          <a:ext cx="9761907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F8A687-D315-4FE0-B1C3-F92BB66117A5}">
      <dsp:nvSpPr>
        <dsp:cNvPr id="0" name=""/>
        <dsp:cNvSpPr/>
      </dsp:nvSpPr>
      <dsp:spPr>
        <a:xfrm>
          <a:off x="488095" y="4420931"/>
          <a:ext cx="6833335" cy="70848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2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  <a:ln>
          <a:noFill/>
        </a:ln>
        <a:effectLst>
          <a:reflection blurRad="12700" stA="26000" endPos="32000" dist="12700" dir="5400000" sy="-100000" rotWithShape="0"/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8284" tIns="0" rIns="258284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kern="1200" dirty="0" smtClean="0"/>
            <a:t>Sprzedaż imprez i usług turystycznych z elementami marketingu</a:t>
          </a:r>
          <a:endParaRPr lang="pl-PL" sz="2000" kern="1200" dirty="0"/>
        </a:p>
      </dsp:txBody>
      <dsp:txXfrm>
        <a:off x="522680" y="4455516"/>
        <a:ext cx="6764165" cy="6393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F5C562-016A-4B17-975C-AC6F9CA1ED4E}">
      <dsp:nvSpPr>
        <dsp:cNvPr id="0" name=""/>
        <dsp:cNvSpPr/>
      </dsp:nvSpPr>
      <dsp:spPr>
        <a:xfrm rot="16200000">
          <a:off x="682444" y="-677402"/>
          <a:ext cx="3495805" cy="485060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0483" bIns="0" numCol="1" spcCol="1270" anchor="ctr" anchorCtr="0">
          <a:noAutofit/>
        </a:bodyPr>
        <a:lstStyle/>
        <a:p>
          <a:pPr lvl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3300" kern="1200" dirty="0" smtClean="0"/>
            <a:t>HGT.07- Przygotowywanie imprez i usług turystycznych</a:t>
          </a:r>
        </a:p>
      </dsp:txBody>
      <dsp:txXfrm rot="5400000">
        <a:off x="5042" y="699161"/>
        <a:ext cx="4850609" cy="2097483"/>
      </dsp:txXfrm>
    </dsp:sp>
    <dsp:sp modelId="{30F57849-C818-4999-AC67-975E4F18019A}">
      <dsp:nvSpPr>
        <dsp:cNvPr id="0" name=""/>
        <dsp:cNvSpPr/>
      </dsp:nvSpPr>
      <dsp:spPr>
        <a:xfrm rot="16200000">
          <a:off x="5896850" y="-677402"/>
          <a:ext cx="3495805" cy="485060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0" rIns="210483" bIns="0" numCol="1" spcCol="1270" anchor="ctr" anchorCtr="0">
          <a:noAutofit/>
        </a:bodyPr>
        <a:lstStyle/>
        <a:p>
          <a:pPr lvl="0" algn="ctr" defTabSz="1466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3300" kern="1200" dirty="0"/>
            <a:t>HGT.08 Obsługa klienta oraz rozliczenie i usług turystycznych</a:t>
          </a:r>
        </a:p>
      </dsp:txBody>
      <dsp:txXfrm rot="5400000">
        <a:off x="5219448" y="699161"/>
        <a:ext cx="4850609" cy="20974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CA3D60-DC48-4970-B9E5-43455AB3635C}">
      <dsp:nvSpPr>
        <dsp:cNvPr id="0" name=""/>
        <dsp:cNvSpPr/>
      </dsp:nvSpPr>
      <dsp:spPr>
        <a:xfrm>
          <a:off x="2803617" y="-62355"/>
          <a:ext cx="4708824" cy="4708824"/>
        </a:xfrm>
        <a:prstGeom prst="circularArrow">
          <a:avLst>
            <a:gd name="adj1" fmla="val 5274"/>
            <a:gd name="adj2" fmla="val 312630"/>
            <a:gd name="adj3" fmla="val 14206665"/>
            <a:gd name="adj4" fmla="val 17139591"/>
            <a:gd name="adj5" fmla="val 547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096407-16A5-479B-8319-0E2F4690F351}">
      <dsp:nvSpPr>
        <dsp:cNvPr id="0" name=""/>
        <dsp:cNvSpPr/>
      </dsp:nvSpPr>
      <dsp:spPr bwMode="white">
        <a:xfrm>
          <a:off x="4252027" y="-56894"/>
          <a:ext cx="1812004" cy="906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Obsługa konsumenta</a:t>
          </a:r>
        </a:p>
      </dsp:txBody>
      <dsp:txXfrm>
        <a:off x="4296254" y="-12667"/>
        <a:ext cx="1723550" cy="817548"/>
      </dsp:txXfrm>
    </dsp:sp>
    <dsp:sp modelId="{5705F6F1-DE7F-42EA-97A4-B419A75EFD08}">
      <dsp:nvSpPr>
        <dsp:cNvPr id="0" name=""/>
        <dsp:cNvSpPr/>
      </dsp:nvSpPr>
      <dsp:spPr bwMode="white">
        <a:xfrm>
          <a:off x="5906372" y="898242"/>
          <a:ext cx="1812004" cy="906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Podstawy hotelarstwa</a:t>
          </a:r>
        </a:p>
      </dsp:txBody>
      <dsp:txXfrm>
        <a:off x="5950599" y="942469"/>
        <a:ext cx="1723550" cy="817548"/>
      </dsp:txXfrm>
    </dsp:sp>
    <dsp:sp modelId="{606CDE76-2CDE-44B9-94DC-598724DE63E6}">
      <dsp:nvSpPr>
        <dsp:cNvPr id="0" name=""/>
        <dsp:cNvSpPr/>
      </dsp:nvSpPr>
      <dsp:spPr bwMode="white">
        <a:xfrm>
          <a:off x="5957692" y="2288592"/>
          <a:ext cx="2014079" cy="13059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800" b="1" kern="1200" dirty="0" smtClean="0"/>
            <a:t>Organizacja pracy służby pięter</a:t>
          </a:r>
        </a:p>
      </dsp:txBody>
      <dsp:txXfrm>
        <a:off x="6021443" y="2352343"/>
        <a:ext cx="1886577" cy="1178446"/>
      </dsp:txXfrm>
    </dsp:sp>
    <dsp:sp modelId="{D7CC3630-E16C-4539-9407-642CF39C8209}">
      <dsp:nvSpPr>
        <dsp:cNvPr id="0" name=""/>
        <dsp:cNvSpPr/>
      </dsp:nvSpPr>
      <dsp:spPr bwMode="white">
        <a:xfrm>
          <a:off x="4180464" y="3646760"/>
          <a:ext cx="2168426" cy="113978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Usługi dodatkowe w hotelarstwie, kultura zawodu</a:t>
          </a:r>
        </a:p>
      </dsp:txBody>
      <dsp:txXfrm>
        <a:off x="4236104" y="3702400"/>
        <a:ext cx="2057146" cy="1028507"/>
      </dsp:txXfrm>
    </dsp:sp>
    <dsp:sp modelId="{798ECA70-B5BC-49CC-99F2-5E3D621F532F}">
      <dsp:nvSpPr>
        <dsp:cNvPr id="0" name=""/>
        <dsp:cNvSpPr/>
      </dsp:nvSpPr>
      <dsp:spPr bwMode="white">
        <a:xfrm>
          <a:off x="2537114" y="2304554"/>
          <a:ext cx="2029608" cy="122049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2000" b="1" kern="1200" dirty="0" smtClean="0"/>
            <a:t>Obsługa gościa w recepcji</a:t>
          </a:r>
          <a:endParaRPr lang="pl-PL" sz="2000" b="1" kern="1200" dirty="0"/>
        </a:p>
      </dsp:txBody>
      <dsp:txXfrm>
        <a:off x="2596694" y="2364134"/>
        <a:ext cx="1910448" cy="1101334"/>
      </dsp:txXfrm>
    </dsp:sp>
    <dsp:sp modelId="{BFB7804A-B14A-4C36-A128-AFCA4032EEF2}">
      <dsp:nvSpPr>
        <dsp:cNvPr id="0" name=""/>
        <dsp:cNvSpPr/>
      </dsp:nvSpPr>
      <dsp:spPr bwMode="white">
        <a:xfrm>
          <a:off x="2597681" y="898242"/>
          <a:ext cx="1812004" cy="90600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1600" b="1" kern="1200" dirty="0" smtClean="0"/>
            <a:t>Rezerwacja usług hotelarskich </a:t>
          </a:r>
        </a:p>
      </dsp:txBody>
      <dsp:txXfrm>
        <a:off x="2641908" y="942469"/>
        <a:ext cx="1723550" cy="81754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E46760-839A-4667-B543-9D005B6925DA}">
      <dsp:nvSpPr>
        <dsp:cNvPr id="0" name=""/>
        <dsp:cNvSpPr/>
      </dsp:nvSpPr>
      <dsp:spPr>
        <a:xfrm rot="16200000">
          <a:off x="694424" y="-689708"/>
          <a:ext cx="3157603" cy="453701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2251" bIns="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HGT.03- Obsługa gości w obiekcie świadczącym usługi hotelarskie</a:t>
          </a:r>
          <a:endParaRPr sz="3200" kern="1200" dirty="0"/>
        </a:p>
      </dsp:txBody>
      <dsp:txXfrm rot="5400000">
        <a:off x="4716" y="631521"/>
        <a:ext cx="4537019" cy="1894561"/>
      </dsp:txXfrm>
    </dsp:sp>
    <dsp:sp modelId="{72587644-5CD4-4351-A216-1485462807BF}">
      <dsp:nvSpPr>
        <dsp:cNvPr id="0" name=""/>
        <dsp:cNvSpPr/>
      </dsp:nvSpPr>
      <dsp:spPr>
        <a:xfrm rot="16200000">
          <a:off x="5571720" y="-689708"/>
          <a:ext cx="3157603" cy="4537019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0" tIns="0" rIns="202251" bIns="0" numCol="1" spcCol="1270" anchor="ctr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3200" kern="1200" dirty="0" smtClean="0"/>
            <a:t>HGT.06- </a:t>
          </a:r>
          <a:r>
            <a:rPr lang="pl-PL" sz="3200" kern="1200" dirty="0"/>
            <a:t>Realizacje usług w recepcji </a:t>
          </a:r>
        </a:p>
      </dsp:txBody>
      <dsp:txXfrm rot="5400000">
        <a:off x="4882012" y="631521"/>
        <a:ext cx="4537019" cy="18945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5CDEF5-EB33-4BBC-8748-E1E0A93CA411}">
      <dsp:nvSpPr>
        <dsp:cNvPr id="0" name=""/>
        <dsp:cNvSpPr/>
      </dsp:nvSpPr>
      <dsp:spPr>
        <a:xfrm rot="16200000">
          <a:off x="858343" y="-852984"/>
          <a:ext cx="3449197" cy="515516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78247" bIns="0" numCol="1" spcCol="1270" anchor="ctr" anchorCtr="0">
          <a:noAutofit/>
        </a:bodyPr>
        <a:lstStyle/>
        <a:p>
          <a:pPr lvl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4400" kern="1200" dirty="0" smtClean="0"/>
            <a:t>SPL.01- Obsługa Magazynów </a:t>
          </a:r>
          <a:endParaRPr sz="4400" kern="1200"/>
        </a:p>
      </dsp:txBody>
      <dsp:txXfrm rot="5400000">
        <a:off x="5359" y="689839"/>
        <a:ext cx="5155165" cy="2069519"/>
      </dsp:txXfrm>
    </dsp:sp>
    <dsp:sp modelId="{6B9CB57E-6487-4865-A25A-52B9D26F6886}">
      <dsp:nvSpPr>
        <dsp:cNvPr id="0" name=""/>
        <dsp:cNvSpPr/>
      </dsp:nvSpPr>
      <dsp:spPr>
        <a:xfrm rot="16200000">
          <a:off x="6400146" y="-852984"/>
          <a:ext cx="3449197" cy="5155165"/>
        </a:xfrm>
        <a:prstGeom prst="flowChartManualOperati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0" tIns="0" rIns="278247" bIns="0" numCol="1" spcCol="1270" anchor="ctr" anchorCtr="0">
          <a:noAutofit/>
        </a:bodyPr>
        <a:lstStyle/>
        <a:p>
          <a:pPr lvl="0" algn="ctr" defTabSz="1955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l-PL" sz="4400" kern="1200" dirty="0" smtClean="0"/>
            <a:t>SPL.10- Organizacja Transportu</a:t>
          </a:r>
          <a:endParaRPr sz="4400" kern="1200"/>
        </a:p>
      </dsp:txBody>
      <dsp:txXfrm rot="5400000">
        <a:off x="5547162" y="689839"/>
        <a:ext cx="5155165" cy="2069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3#1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dstNode" val="node1"/>
                <dgm:param type="connRout" val="longCurve"/>
                <dgm:param type="begPts" val="midR"/>
                <dgm:param type="endPts" val="midL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dstNode" val="node1"/>
                <dgm:param type="connRout" val="longCurve"/>
                <dgm:param type="begPts" val="midL"/>
                <dgm:param type="endPts" val="midR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dstNode" val="nodeFirstNode"/>
                      <dgm:param type="connRout" val="longCurve"/>
                      <dgm:param type="begPts" val="midR"/>
                      <dgm:param type="endPts" val="midL"/>
                    </dgm:alg>
                  </dgm:if>
                  <dgm:else name="Name15">
                    <dgm:alg type="conn">
                      <dgm:param type="dstNode" val="nodeFirstNode"/>
                      <dgm:param type="connRout" val="longCurve"/>
                      <dgm:param type="begPts" val="midL"/>
                      <dgm:param type="endPts" val="midR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#6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A5B5B-3A81-48AE-81C4-55F004F637AC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E94362-401A-4E96-A372-E81CFD5F6A5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66326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CFB90-BD06-449C-A2E2-6E42000EA3D4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EE594-81FA-4B2F-987C-B5FB40745E4A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EE594-81FA-4B2F-987C-B5FB40745E4A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51117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EE594-81FA-4B2F-987C-B5FB40745E4A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8759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ctr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Edytuj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anose="05020102010507070707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48432A5-3A1D-4083-A395-94416F82406D}" type="datetimeFigureOut">
              <a:rPr lang="pl-PL" smtClean="0"/>
              <a:t>2023-05-18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E3DD5F6-6326-4E2A-9156-B0D92CB28D00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 panose="020B0604020202020204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88">
              <a:srgbClr val="C1DAEF">
                <a:lumMod val="97000"/>
                <a:lumOff val="3000"/>
              </a:srgbClr>
            </a:gs>
            <a:gs pos="43290">
              <a:srgbClr val="D0E3F3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738694" y="318596"/>
            <a:ext cx="9144000" cy="2574176"/>
          </a:xfrm>
        </p:spPr>
        <p:txBody>
          <a:bodyPr>
            <a:noAutofit/>
          </a:bodyPr>
          <a:lstStyle/>
          <a:p>
            <a:pPr algn="ctr"/>
            <a:r>
              <a:rPr lang="pl-PL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Prezentacja Szkół</a:t>
            </a:r>
            <a:br>
              <a:rPr lang="pl-PL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</a:br>
            <a:r>
              <a:rPr lang="pl-PL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 </a:t>
            </a:r>
            <a:r>
              <a:rPr lang="pl-PL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Monotype Corsiva" panose="03010101010201010101" pitchFamily="66" charset="0"/>
              </a:rPr>
              <a:t>Beaty Mydłowskiej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9978" y="3898516"/>
            <a:ext cx="5419898" cy="28308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0" y="249381"/>
            <a:ext cx="10707690" cy="5161863"/>
          </a:xfrm>
        </p:spPr>
        <p:txBody>
          <a:bodyPr>
            <a:normAutofit/>
          </a:bodyPr>
          <a:lstStyle/>
          <a:p>
            <a:pPr algn="l"/>
            <a:r>
              <a:rPr lang="pl-PL" b="1" dirty="0"/>
              <a:t>Egzaminy potwierdzające kwalifikacje zawodowe:</a:t>
            </a:r>
            <a:br>
              <a:rPr lang="pl-PL" b="1" dirty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	</a:t>
            </a:r>
            <a:r>
              <a:rPr lang="pl-PL" b="1" dirty="0" smtClean="0"/>
              <a:t>FRK.01 </a:t>
            </a:r>
            <a:r>
              <a:rPr lang="pl-PL" b="1" dirty="0"/>
              <a:t>Wykonywanie usług </a:t>
            </a:r>
            <a:r>
              <a:rPr lang="pl-PL" b="1" dirty="0" smtClean="0"/>
              <a:t>fryzjerskich</a:t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	FRK.03 </a:t>
            </a:r>
            <a:r>
              <a:rPr lang="pl-PL" b="1" dirty="0"/>
              <a:t>Projektowanie i wykonywanie fryzur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 descr="scissors PNG image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688" y="619220"/>
            <a:ext cx="1144780" cy="872837"/>
          </a:xfr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010" y="4990681"/>
            <a:ext cx="2369355" cy="1580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3995" y="459105"/>
            <a:ext cx="9088120" cy="1379855"/>
          </a:xfrm>
        </p:spPr>
        <p:txBody>
          <a:bodyPr>
            <a:normAutofit/>
          </a:bodyPr>
          <a:lstStyle/>
          <a:p>
            <a:r>
              <a:rPr lang="pl-PL" b="1" dirty="0" smtClean="0"/>
              <a:t>Perspektywy pracy po </a:t>
            </a:r>
            <a:r>
              <a:rPr lang="pl-PL" b="1" dirty="0"/>
              <a:t>zakończeniu nauki </a:t>
            </a:r>
            <a:r>
              <a:rPr lang="pl-PL" b="1" dirty="0" smtClean="0"/>
              <a:t> 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978442" y="482867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483995" y="2383155"/>
            <a:ext cx="2363470" cy="3408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8" name="Prostokąt 7"/>
          <p:cNvSpPr/>
          <p:nvPr/>
        </p:nvSpPr>
        <p:spPr>
          <a:xfrm>
            <a:off x="4846320" y="2383155"/>
            <a:ext cx="2363470" cy="3408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9" name="Prostokąt 8"/>
          <p:cNvSpPr/>
          <p:nvPr/>
        </p:nvSpPr>
        <p:spPr>
          <a:xfrm>
            <a:off x="8208645" y="2383155"/>
            <a:ext cx="2363470" cy="3408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1483360" y="2383155"/>
            <a:ext cx="236410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845685" y="2383155"/>
            <a:ext cx="236410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2" name="Prostokąt zaokrąglony 11"/>
          <p:cNvSpPr/>
          <p:nvPr/>
        </p:nvSpPr>
        <p:spPr>
          <a:xfrm>
            <a:off x="8208010" y="2383155"/>
            <a:ext cx="236410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26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06770" y="1"/>
            <a:ext cx="8623496" cy="1850739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/>
              <a:t>Technik Informatyk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277655" y="1971509"/>
            <a:ext cx="10659649" cy="42038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3200" b="1" dirty="0" smtClean="0"/>
              <a:t>swoją ofertę programową kieruje do absolwentów szkół podstawowych, którzy mają </a:t>
            </a:r>
            <a:r>
              <a:rPr lang="pl-PL" sz="3200" b="1" dirty="0"/>
              <a:t>zainteresowania </a:t>
            </a:r>
            <a:r>
              <a:rPr lang="pl-PL" sz="3200" b="1" dirty="0" smtClean="0"/>
              <a:t>matematyczno-techniczno-informatyczne oraz  </a:t>
            </a:r>
            <a:r>
              <a:rPr lang="pl-PL" sz="3200" b="1" dirty="0"/>
              <a:t>predyspozycje </a:t>
            </a:r>
            <a:r>
              <a:rPr lang="pl-PL" sz="3200" b="1" dirty="0" smtClean="0"/>
              <a:t>do pracy w zawodzie informatyka. </a:t>
            </a:r>
          </a:p>
          <a:p>
            <a:pPr marL="0" indent="0">
              <a:buNone/>
            </a:pPr>
            <a:endParaRPr lang="pl-PL" dirty="0"/>
          </a:p>
          <a:p>
            <a:pPr marL="0" indent="0">
              <a:buNone/>
            </a:pPr>
            <a:r>
              <a:rPr lang="pl-PL" b="1" dirty="0"/>
              <a:t>Informatyka = dziedzina nauki (</a:t>
            </a:r>
            <a:r>
              <a:rPr lang="pl-PL" b="1" dirty="0" err="1"/>
              <a:t>computer</a:t>
            </a:r>
            <a:r>
              <a:rPr lang="pl-PL" b="1" dirty="0"/>
              <a:t> science) + dynamicznie</a:t>
            </a:r>
          </a:p>
          <a:p>
            <a:pPr marL="0" indent="0">
              <a:buNone/>
            </a:pPr>
            <a:r>
              <a:rPr lang="pl-PL" b="1" dirty="0"/>
              <a:t>rozwijające się technologie</a:t>
            </a:r>
          </a:p>
          <a:p>
            <a:pPr marL="0" indent="0">
              <a:buNone/>
            </a:pPr>
            <a:r>
              <a:rPr lang="pl-PL" b="1" dirty="0"/>
              <a:t>– wspiera i integruje się ze wszystkimi dziedzinami</a:t>
            </a:r>
          </a:p>
          <a:p>
            <a:pPr marL="0" indent="0">
              <a:buNone/>
            </a:pPr>
            <a:endParaRPr lang="pl-PL" b="1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  <p:pic>
        <p:nvPicPr>
          <p:cNvPr id="7" name="Symbol zastępczy zawartości 12" descr="Clipart - Wireless Signal Icon Enhanced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24" y="120770"/>
            <a:ext cx="2089964" cy="18201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8687" y="120770"/>
            <a:ext cx="10610491" cy="673723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 Informatyk 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zawód, który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stwarza wielkie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możliwości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zakresie realizacji kariery zawodowej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Zawód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technika informatyka cechuje uniwersalność, można go wykonywać praktycznie wszędzie.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Zarówno w firmie jak i zdalnie z domu. </a:t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Dotyczy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zarówno wyspecjalizowanych firm z sektora IT, jak i instytucji, urzędów, banków, przedsiębiorstw </a:t>
            </a: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różnych branż, gdzie znajdują się typowe stanowiska dla technika informatyka.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3" name="Symbol zastępczy zawartości 12" descr="Clipart - Wireless Signal Icon Enhanced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2324" y="120770"/>
            <a:ext cx="2089964" cy="1820172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16736" y="606609"/>
            <a:ext cx="10186288" cy="5870448"/>
          </a:xfrm>
        </p:spPr>
        <p:txBody>
          <a:bodyPr>
            <a:normAutofit/>
          </a:bodyPr>
          <a:lstStyle/>
          <a:p>
            <a:pPr algn="l"/>
            <a:r>
              <a:rPr lang="pl-PL" dirty="0" smtClean="0"/>
              <a:t>Absolwent </a:t>
            </a:r>
            <a:r>
              <a:rPr lang="pl-PL" dirty="0"/>
              <a:t>szkoły kształcącej w zawodzie technik informatyk przygotowany jest do wykonywania następujących zadań zawodowych</a:t>
            </a:r>
            <a:r>
              <a:rPr lang="pl-PL" dirty="0" smtClean="0"/>
              <a:t>: 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- administrowania danymi, </a:t>
            </a:r>
            <a:br>
              <a:rPr lang="pl-PL" dirty="0" smtClean="0"/>
            </a:br>
            <a:r>
              <a:rPr lang="pl-PL" dirty="0" smtClean="0"/>
              <a:t>- projektowania sieci komputerowych,</a:t>
            </a:r>
            <a:br>
              <a:rPr lang="pl-PL" dirty="0" smtClean="0"/>
            </a:br>
            <a:r>
              <a:rPr lang="pl-PL" dirty="0" smtClean="0"/>
              <a:t>- administrowania tymi </a:t>
            </a:r>
            <a:r>
              <a:rPr lang="pl-PL" dirty="0"/>
              <a:t>sieciami</a:t>
            </a:r>
          </a:p>
        </p:txBody>
      </p:sp>
      <p:pic>
        <p:nvPicPr>
          <p:cNvPr id="4" name="Symbol zastępczy zawartości 3" descr="Local Area Network - Wikipedia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867" y="2866500"/>
            <a:ext cx="1547004" cy="1454184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86801" y="720306"/>
            <a:ext cx="10018713" cy="559423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Nauka </a:t>
            </a: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odbywa 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się pod okiem </a:t>
            </a: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wysoce wyspecjalizowanej kadry pedagogicznej. </a:t>
            </a:r>
            <a:b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</a:t>
            </a:r>
            <a:r>
              <a:rPr lang="pl-PL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osoby mające już doświadczenie w branży IT, którym chętnie dzielą się </a:t>
            </a: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/>
            </a:r>
            <a:b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pl-PL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z uczniami. 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188" y="187866"/>
            <a:ext cx="1270388" cy="1791247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2728" y="319404"/>
            <a:ext cx="2433702" cy="182657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138023"/>
            <a:ext cx="7556171" cy="1535502"/>
          </a:xfrm>
        </p:spPr>
        <p:txBody>
          <a:bodyPr>
            <a:noAutofit/>
          </a:bodyPr>
          <a:lstStyle/>
          <a:p>
            <a:r>
              <a:rPr lang="pl-PL" b="1" dirty="0" smtClean="0"/>
              <a:t>Przedmioty zawodowe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64371" y="1673525"/>
            <a:ext cx="8885208" cy="471202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administrowanie </a:t>
            </a:r>
            <a:r>
              <a:rPr lang="pl-PL" sz="2800" dirty="0"/>
              <a:t>systemami operacyjnymi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m</a:t>
            </a:r>
            <a:r>
              <a:rPr lang="pl-PL" sz="2800" dirty="0" smtClean="0"/>
              <a:t>ontaż </a:t>
            </a:r>
            <a:r>
              <a:rPr lang="pl-PL" sz="2800" dirty="0"/>
              <a:t>i </a:t>
            </a:r>
            <a:r>
              <a:rPr lang="pl-PL" sz="2800" dirty="0" smtClean="0"/>
              <a:t>eksploatacja </a:t>
            </a:r>
            <a:r>
              <a:rPr lang="pl-PL" sz="2800" dirty="0"/>
              <a:t>lokalnych sieci komputerowych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p</a:t>
            </a:r>
            <a:r>
              <a:rPr lang="pl-PL" sz="2800" dirty="0" smtClean="0"/>
              <a:t>rojektowanie i administrowanie bazami </a:t>
            </a:r>
            <a:r>
              <a:rPr lang="pl-PL" sz="2800" dirty="0"/>
              <a:t>danych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t</a:t>
            </a:r>
            <a:r>
              <a:rPr lang="pl-PL" sz="2800" dirty="0" smtClean="0"/>
              <a:t>worzenie </a:t>
            </a:r>
            <a:r>
              <a:rPr lang="pl-PL" sz="2800" dirty="0"/>
              <a:t>stron i aplikacji internetowych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u</a:t>
            </a:r>
            <a:r>
              <a:rPr lang="pl-PL" sz="2800" dirty="0" smtClean="0"/>
              <a:t>rządzenia </a:t>
            </a:r>
            <a:r>
              <a:rPr lang="pl-PL" sz="2800" dirty="0"/>
              <a:t>techniki </a:t>
            </a:r>
            <a:r>
              <a:rPr lang="pl-PL" sz="2800" dirty="0" smtClean="0"/>
              <a:t>komputerowej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e</a:t>
            </a:r>
            <a:r>
              <a:rPr lang="pl-PL" sz="2800" dirty="0" smtClean="0"/>
              <a:t>ksploatacja urządzeń sieciowych i peryferyjnych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/>
              <a:t>p</a:t>
            </a:r>
            <a:r>
              <a:rPr lang="pl-PL" sz="2800" dirty="0" smtClean="0"/>
              <a:t>rzygotowanie stanowiska komputerowego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15300" y="189781"/>
            <a:ext cx="10437394" cy="3243532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W szkole poznajemy budowę komputera i urządzeń peryferyjnych. Uczymy się posługiwania urządzeniami </a:t>
            </a:r>
            <a:r>
              <a:rPr lang="pl-PL" dirty="0"/>
              <a:t>cyfrowymi i sieciami </a:t>
            </a:r>
            <a:r>
              <a:rPr lang="pl-PL" dirty="0" smtClean="0"/>
              <a:t>komputerowymi.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Poznajemy zasady </a:t>
            </a:r>
            <a:r>
              <a:rPr lang="pl-PL" dirty="0"/>
              <a:t>działania urządzeń cyfrowych i sieci komputerowych </a:t>
            </a:r>
            <a:r>
              <a:rPr lang="pl-PL" dirty="0" smtClean="0"/>
              <a:t>oraz wykonywanie </a:t>
            </a:r>
            <a:r>
              <a:rPr lang="pl-PL" dirty="0"/>
              <a:t>obliczeń i programów.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61" y="3433313"/>
            <a:ext cx="8367623" cy="36232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2724" y="1974742"/>
            <a:ext cx="10709276" cy="2398143"/>
          </a:xfrm>
        </p:spPr>
        <p:txBody>
          <a:bodyPr>
            <a:normAutofit/>
          </a:bodyPr>
          <a:lstStyle/>
          <a:p>
            <a:pPr algn="l"/>
            <a:r>
              <a:rPr lang="pl-PL" sz="3100" dirty="0">
                <a:latin typeface="+mn-lt"/>
              </a:rPr>
              <a:t>INF.02 - Administracja i eksploatacja systemów komputerowych, urządzeń peryferyjnych i lokalnych sieci komputerowych.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6" name="Symbol zastępczy tekstu 5"/>
          <p:cNvSpPr>
            <a:spLocks noGrp="1"/>
          </p:cNvSpPr>
          <p:nvPr>
            <p:ph type="body" sz="half" idx="2"/>
          </p:nvPr>
        </p:nvSpPr>
        <p:spPr>
          <a:xfrm>
            <a:off x="1482723" y="3657600"/>
            <a:ext cx="10709277" cy="3071003"/>
          </a:xfrm>
        </p:spPr>
        <p:txBody>
          <a:bodyPr>
            <a:normAutofit/>
          </a:bodyPr>
          <a:lstStyle/>
          <a:p>
            <a:pPr algn="l"/>
            <a:r>
              <a:rPr lang="pl-PL" sz="3200" dirty="0"/>
              <a:t>INF.03 - Tworzenie i administrowanie stron i aplikacji internetowych oraz oraz baz danych</a:t>
            </a:r>
          </a:p>
        </p:txBody>
      </p:sp>
      <p:sp>
        <p:nvSpPr>
          <p:cNvPr id="7" name="Prostokąt 6"/>
          <p:cNvSpPr/>
          <p:nvPr/>
        </p:nvSpPr>
        <p:spPr>
          <a:xfrm>
            <a:off x="1725283" y="500330"/>
            <a:ext cx="5583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/>
              <a:t>Egzaminy </a:t>
            </a:r>
            <a:r>
              <a:rPr lang="pl-PL" sz="3200" b="1" dirty="0" smtClean="0"/>
              <a:t>potwierdzające kwalifikacje zawodowe:</a:t>
            </a:r>
            <a:endParaRPr lang="pl-PL" sz="3200" b="1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8" r="26058"/>
          <a:stretch>
            <a:fillRect/>
          </a:stretch>
        </p:blipFill>
        <p:spPr>
          <a:xfrm>
            <a:off x="9607463" y="160980"/>
            <a:ext cx="2104372" cy="29324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3995" y="459105"/>
            <a:ext cx="9088120" cy="1379855"/>
          </a:xfrm>
        </p:spPr>
        <p:txBody>
          <a:bodyPr>
            <a:normAutofit/>
          </a:bodyPr>
          <a:lstStyle/>
          <a:p>
            <a:r>
              <a:rPr lang="pl-PL" b="1" dirty="0" smtClean="0"/>
              <a:t>Perspektywy pracy po </a:t>
            </a:r>
            <a:r>
              <a:rPr lang="pl-PL" b="1" dirty="0"/>
              <a:t>zakończeniu nauki </a:t>
            </a:r>
            <a:r>
              <a:rPr lang="pl-PL" b="1" dirty="0" smtClean="0"/>
              <a:t> 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978442" y="482867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483995" y="2383155"/>
            <a:ext cx="2363470" cy="3408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8" name="Prostokąt 7"/>
          <p:cNvSpPr/>
          <p:nvPr/>
        </p:nvSpPr>
        <p:spPr>
          <a:xfrm>
            <a:off x="4846320" y="2383155"/>
            <a:ext cx="2363470" cy="3408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9" name="Prostokąt 8"/>
          <p:cNvSpPr/>
          <p:nvPr/>
        </p:nvSpPr>
        <p:spPr>
          <a:xfrm>
            <a:off x="8208645" y="2383155"/>
            <a:ext cx="2363470" cy="3408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1483360" y="2383155"/>
            <a:ext cx="236410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845685" y="2383155"/>
            <a:ext cx="236410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2" name="Prostokąt zaokrąglony 11"/>
          <p:cNvSpPr/>
          <p:nvPr/>
        </p:nvSpPr>
        <p:spPr>
          <a:xfrm>
            <a:off x="8208010" y="2383155"/>
            <a:ext cx="236410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54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5389" y="171450"/>
            <a:ext cx="9836557" cy="1258635"/>
          </a:xfrm>
        </p:spPr>
        <p:txBody>
          <a:bodyPr>
            <a:normAutofit/>
          </a:bodyPr>
          <a:lstStyle/>
          <a:p>
            <a:pPr algn="ctr"/>
            <a:r>
              <a:rPr lang="pl-PL" b="1" dirty="0"/>
              <a:t>O Szkole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036190" y="1061841"/>
            <a:ext cx="9375756" cy="5695949"/>
          </a:xfrm>
        </p:spPr>
        <p:txBody>
          <a:bodyPr>
            <a:normAutofit/>
          </a:bodyPr>
          <a:lstStyle/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Szkoły Beaty Mydłowskiej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działają od 1999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roku</a:t>
            </a:r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Sale lekcyjne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zaopatrzone są w odpowiedni sprzęt i pomoce dydaktyczne, część wyposażona jest w sprzęt multimedialny </a:t>
            </a:r>
            <a:r>
              <a:rPr lang="pl-PL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tablice interaktywne. </a:t>
            </a:r>
            <a:endParaRPr lang="pl-PL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Budynki szkolne </a:t>
            </a:r>
            <a:r>
              <a:rPr lang="pl-PL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są objęte systemem monitorowania, co podnosi poziom bezpieczeństwa.</a:t>
            </a:r>
          </a:p>
          <a:p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67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2725" y="378460"/>
            <a:ext cx="7072552" cy="1166495"/>
          </a:xfrm>
        </p:spPr>
        <p:txBody>
          <a:bodyPr>
            <a:normAutofit fontScale="90000"/>
          </a:bodyPr>
          <a:lstStyle/>
          <a:p>
            <a:r>
              <a:rPr lang="pl-PL" sz="4000" b="1" dirty="0" smtClean="0"/>
              <a:t>Technik Żywienia </a:t>
            </a:r>
            <a:br>
              <a:rPr lang="pl-PL" sz="4000" b="1" dirty="0" smtClean="0"/>
            </a:br>
            <a:r>
              <a:rPr lang="pl-PL" sz="4000" b="1" dirty="0" smtClean="0"/>
              <a:t>i Usług Gastronomicznych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482724" y="1545022"/>
            <a:ext cx="10213976" cy="5179628"/>
          </a:xfrm>
        </p:spPr>
        <p:txBody>
          <a:bodyPr>
            <a:normAutofit/>
          </a:bodyPr>
          <a:lstStyle/>
          <a:p>
            <a:r>
              <a:rPr lang="pl-PL" altLang="en-US" sz="4400" dirty="0">
                <a:sym typeface="+mn-ea"/>
              </a:rPr>
              <a:t>Jeśli marzysz o związaniu swojej przyszłości zawodowej z gastronomią a dodatkowo kryjesz w sobie zdolności sztuki kulinarnej, to jest zawód właśnie dla ciebie!</a:t>
            </a:r>
            <a:endParaRPr lang="pl-PL" sz="44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651" y="513191"/>
            <a:ext cx="3504051" cy="18542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138023"/>
            <a:ext cx="7556171" cy="1535502"/>
          </a:xfrm>
        </p:spPr>
        <p:txBody>
          <a:bodyPr>
            <a:noAutofit/>
          </a:bodyPr>
          <a:lstStyle/>
          <a:p>
            <a:r>
              <a:rPr lang="pl-PL" b="1" dirty="0" smtClean="0"/>
              <a:t>Przedmioty zawodowe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664371" y="1673525"/>
            <a:ext cx="8885208" cy="471202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Podstawy gastronomii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Wyposażenie techniczne zakładów gastronomicznych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Technologia gastronomiczna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Zasady żywienia człowieka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Podstawy żywienia dietetycznego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Usługi gastronomiczne i cateringowe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Pracownia technologii gastronomicznej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Pracownia planowania żywienia i organizacji produkcji gastronomicznej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2800" dirty="0" smtClean="0"/>
              <a:t>Pracownia usług i obsługi konsumenta</a:t>
            </a:r>
            <a:endParaRPr lang="pl-PL" sz="28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1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1482724" y="1974742"/>
            <a:ext cx="10709276" cy="3737126"/>
          </a:xfrm>
        </p:spPr>
        <p:txBody>
          <a:bodyPr>
            <a:normAutofit fontScale="90000"/>
          </a:bodyPr>
          <a:lstStyle/>
          <a:p>
            <a:pPr algn="l"/>
            <a:r>
              <a:rPr lang="pl-PL" sz="3100" dirty="0" smtClean="0">
                <a:latin typeface="+mn-lt"/>
              </a:rPr>
              <a:t>HGT.02 </a:t>
            </a:r>
            <a:r>
              <a:rPr lang="pl-PL" sz="3100" dirty="0">
                <a:latin typeface="+mn-lt"/>
              </a:rPr>
              <a:t>- </a:t>
            </a:r>
            <a:r>
              <a:rPr lang="pl-PL" sz="3100" dirty="0" smtClean="0">
                <a:latin typeface="+mn-lt"/>
              </a:rPr>
              <a:t>Przygotowanie i wydawanie dań</a:t>
            </a:r>
            <a:br>
              <a:rPr lang="pl-PL" sz="3100" dirty="0" smtClean="0">
                <a:latin typeface="+mn-lt"/>
              </a:rPr>
            </a:br>
            <a:r>
              <a:rPr lang="pl-PL" sz="3100" dirty="0">
                <a:latin typeface="+mn-lt"/>
              </a:rPr>
              <a:t/>
            </a:r>
            <a:br>
              <a:rPr lang="pl-PL" sz="3100" dirty="0">
                <a:latin typeface="+mn-lt"/>
              </a:rPr>
            </a:br>
            <a:r>
              <a:rPr lang="pl-PL" sz="3100" dirty="0" smtClean="0">
                <a:latin typeface="+mn-lt"/>
              </a:rPr>
              <a:t>HGT.12 - </a:t>
            </a:r>
            <a:r>
              <a:rPr lang="pl-PL" dirty="0"/>
              <a:t>Organizacja żywienia i usług gastronomicznych</a:t>
            </a:r>
            <a:r>
              <a:rPr lang="pl-PL" sz="3100" dirty="0" smtClean="0">
                <a:latin typeface="+mn-lt"/>
              </a:rPr>
              <a:t/>
            </a:r>
            <a:br>
              <a:rPr lang="pl-PL" sz="3100" dirty="0" smtClean="0">
                <a:latin typeface="+mn-lt"/>
              </a:rPr>
            </a:br>
            <a:r>
              <a:rPr lang="pl-PL" sz="3100" dirty="0">
                <a:latin typeface="+mn-lt"/>
              </a:rPr>
              <a:t/>
            </a:r>
            <a:br>
              <a:rPr lang="pl-PL" sz="3100" dirty="0">
                <a:latin typeface="+mn-lt"/>
              </a:rPr>
            </a:br>
            <a:r>
              <a:rPr lang="pl-PL" sz="3100" dirty="0" smtClean="0">
                <a:latin typeface="+mn-lt"/>
              </a:rPr>
              <a:t/>
            </a:r>
            <a:br>
              <a:rPr lang="pl-PL" sz="3100" dirty="0" smtClean="0">
                <a:latin typeface="+mn-lt"/>
              </a:rPr>
            </a:br>
            <a:r>
              <a:rPr lang="pl-PL" sz="3100" dirty="0">
                <a:latin typeface="+mn-lt"/>
              </a:rPr>
              <a:t/>
            </a:r>
            <a:br>
              <a:rPr lang="pl-PL" sz="3100" dirty="0">
                <a:latin typeface="+mn-lt"/>
              </a:rPr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725283" y="500330"/>
            <a:ext cx="55838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b="1" dirty="0"/>
              <a:t>Egzaminy </a:t>
            </a:r>
            <a:r>
              <a:rPr lang="pl-PL" sz="3200" b="1" dirty="0" smtClean="0"/>
              <a:t>potwierdzające kwalifikacje zawodowe:</a:t>
            </a:r>
            <a:endParaRPr lang="pl-PL" sz="3200" b="1" dirty="0"/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7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/>
              <a:t>Technik Organizacji Turystyki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96628" y="2327492"/>
            <a:ext cx="10018713" cy="4210049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 algn="just">
              <a:buNone/>
            </a:pPr>
            <a:endParaRPr lang="pl-PL" b="1" dirty="0" smtClean="0"/>
          </a:p>
          <a:p>
            <a:pPr marL="0" indent="0" algn="just">
              <a:buNone/>
            </a:pPr>
            <a:r>
              <a:rPr lang="pl-PL" sz="3200" b="1" dirty="0" smtClean="0"/>
              <a:t>Technik Organizacji Turystyki</a:t>
            </a:r>
            <a:r>
              <a:rPr lang="pl-PL" sz="3200" b="1" dirty="0"/>
              <a:t> </a:t>
            </a:r>
            <a:r>
              <a:rPr lang="pl-PL" sz="3200" dirty="0" smtClean="0"/>
              <a:t>to </a:t>
            </a:r>
            <a:r>
              <a:rPr lang="pl-PL" sz="3200" dirty="0"/>
              <a:t>idealna propozycja dla osób, które interesują się planowaniem i organizowaniem imprez oraz turystyki. </a:t>
            </a:r>
            <a:endParaRPr lang="pl-PL" sz="3200" dirty="0" smtClean="0"/>
          </a:p>
          <a:p>
            <a:pPr marL="0" indent="0" algn="just">
              <a:buNone/>
            </a:pPr>
            <a:endParaRPr lang="pl-PL" sz="3200" dirty="0" smtClean="0"/>
          </a:p>
          <a:p>
            <a:pPr marL="0" indent="0" algn="just">
              <a:buNone/>
            </a:pPr>
            <a:r>
              <a:rPr lang="pl-PL" sz="3200" dirty="0" smtClean="0"/>
              <a:t>Nauka </a:t>
            </a:r>
            <a:r>
              <a:rPr lang="pl-PL" sz="3200" dirty="0"/>
              <a:t>w Technikum to szansa na rozpoczęcie nowej drogi edukacyjnej oraz początek kariery zawodowej dla osób o różnych zainteresowaniach i predyspozycjach. </a:t>
            </a:r>
          </a:p>
          <a:p>
            <a:pPr marL="0" indent="0" algn="just">
              <a:buNone/>
            </a:pPr>
            <a:endParaRPr lang="pl-PL" sz="3200" dirty="0">
              <a:cs typeface="Calibri" panose="020F0502020204030204"/>
            </a:endParaRPr>
          </a:p>
          <a:p>
            <a:pPr marL="0" indent="0" algn="just">
              <a:buNone/>
            </a:pPr>
            <a:r>
              <a:rPr lang="pl-PL" sz="3200" dirty="0">
                <a:cs typeface="Calibri" panose="020F0502020204030204"/>
              </a:rPr>
              <a:t>Jeśli lubisz przygodę oraz chcesz spełniać swoje i innych marzenia o podróżac, to zapraszamy Cię do naszej szkoły!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993" y="228254"/>
            <a:ext cx="2946860" cy="2210145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107037"/>
            <a:ext cx="10018714" cy="895350"/>
          </a:xfrm>
        </p:spPr>
        <p:txBody>
          <a:bodyPr>
            <a:normAutofit/>
          </a:bodyPr>
          <a:lstStyle/>
          <a:p>
            <a:r>
              <a:rPr lang="pl-PL" dirty="0" smtClean="0"/>
              <a:t>Przedmioty zawodowe</a:t>
            </a: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5577732"/>
              </p:ext>
            </p:extLst>
          </p:nvPr>
        </p:nvGraphicFramePr>
        <p:xfrm>
          <a:off x="1741118" y="1154874"/>
          <a:ext cx="9761908" cy="5446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" y="-72"/>
            <a:ext cx="530398" cy="5547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310551"/>
            <a:ext cx="9609259" cy="2018581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Egzaminy potwierdzające kwalifikacje zawodowe:</a:t>
            </a:r>
            <a:br>
              <a:rPr lang="pl-PL" b="1" dirty="0"/>
            </a:br>
            <a:r>
              <a:rPr lang="pl-PL" dirty="0"/>
              <a:t>	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0535777"/>
              </p:ext>
            </p:extLst>
          </p:nvPr>
        </p:nvGraphicFramePr>
        <p:xfrm>
          <a:off x="1853854" y="2329132"/>
          <a:ext cx="10075100" cy="3495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Obraz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" y="36"/>
            <a:ext cx="530398" cy="55478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3995" y="459105"/>
            <a:ext cx="9088120" cy="1379855"/>
          </a:xfrm>
        </p:spPr>
        <p:txBody>
          <a:bodyPr>
            <a:normAutofit/>
          </a:bodyPr>
          <a:lstStyle/>
          <a:p>
            <a:r>
              <a:rPr lang="pl-PL" b="1" dirty="0" smtClean="0"/>
              <a:t>Perspektywy pracy po </a:t>
            </a:r>
            <a:r>
              <a:rPr lang="pl-PL" b="1" dirty="0"/>
              <a:t>zakończeniu nauki </a:t>
            </a:r>
            <a:r>
              <a:rPr lang="pl-PL" b="1" dirty="0" smtClean="0"/>
              <a:t> </a:t>
            </a:r>
            <a:endParaRPr lang="pl-PL" b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3978442" y="482867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dirty="0"/>
          </a:p>
        </p:txBody>
      </p:sp>
      <p:sp>
        <p:nvSpPr>
          <p:cNvPr id="7" name="Prostokąt 6"/>
          <p:cNvSpPr/>
          <p:nvPr/>
        </p:nvSpPr>
        <p:spPr>
          <a:xfrm>
            <a:off x="1483995" y="2383155"/>
            <a:ext cx="2363470" cy="3408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8" name="Prostokąt 7"/>
          <p:cNvSpPr/>
          <p:nvPr/>
        </p:nvSpPr>
        <p:spPr>
          <a:xfrm>
            <a:off x="4846320" y="2383155"/>
            <a:ext cx="2363470" cy="3408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9" name="Prostokąt 8"/>
          <p:cNvSpPr/>
          <p:nvPr/>
        </p:nvSpPr>
        <p:spPr>
          <a:xfrm>
            <a:off x="8208645" y="2383155"/>
            <a:ext cx="2363470" cy="340804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0" name="Prostokąt zaokrąglony 9"/>
          <p:cNvSpPr/>
          <p:nvPr/>
        </p:nvSpPr>
        <p:spPr>
          <a:xfrm>
            <a:off x="1483360" y="2383155"/>
            <a:ext cx="236410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1" name="Prostokąt zaokrąglony 10"/>
          <p:cNvSpPr/>
          <p:nvPr/>
        </p:nvSpPr>
        <p:spPr>
          <a:xfrm>
            <a:off x="4845685" y="2383155"/>
            <a:ext cx="236410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2" name="Prostokąt zaokrąglony 11"/>
          <p:cNvSpPr/>
          <p:nvPr/>
        </p:nvSpPr>
        <p:spPr>
          <a:xfrm>
            <a:off x="8208010" y="2383155"/>
            <a:ext cx="2364105" cy="914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3" name="Pole tekstowe 12"/>
          <p:cNvSpPr txBox="1"/>
          <p:nvPr/>
        </p:nvSpPr>
        <p:spPr>
          <a:xfrm>
            <a:off x="1575435" y="3583940"/>
            <a:ext cx="218059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2400" b="1" dirty="0">
                <a:solidFill>
                  <a:schemeClr val="bg1"/>
                </a:solidFill>
              </a:rPr>
              <a:t>W firmach zajmujących się organizacją i obsługą ruchu turystycznego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902200" y="4044950"/>
            <a:ext cx="225171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2400" b="1" dirty="0">
                <a:solidFill>
                  <a:schemeClr val="bg1"/>
                </a:solidFill>
              </a:rPr>
              <a:t>W biurach podróży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8300085" y="3906520"/>
            <a:ext cx="19780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2400" b="1" dirty="0">
                <a:solidFill>
                  <a:schemeClr val="bg1"/>
                </a:solidFill>
              </a:rPr>
              <a:t>W punktach informacji turystycznej</a:t>
            </a:r>
          </a:p>
        </p:txBody>
      </p:sp>
      <p:pic>
        <p:nvPicPr>
          <p:cNvPr id="16" name="Obraz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45271" y="310514"/>
            <a:ext cx="10018713" cy="4078705"/>
          </a:xfrm>
        </p:spPr>
        <p:txBody>
          <a:bodyPr>
            <a:normAutofit/>
          </a:bodyPr>
          <a:lstStyle/>
          <a:p>
            <a:r>
              <a:rPr lang="pl-PL" dirty="0" smtClean="0"/>
              <a:t>Możesz </a:t>
            </a:r>
            <a:r>
              <a:rPr lang="pl-PL" dirty="0"/>
              <a:t>zostać rezydentem biur podróży w ciekawym zakątku świata lub przewodnikiem wycieczek krajowych i zagranicznych albo otworzyć własną działalność gospodarczą.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7678" y="4008811"/>
            <a:ext cx="3753852" cy="250789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26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141891"/>
            <a:ext cx="10481717" cy="6495392"/>
          </a:xfrm>
        </p:spPr>
        <p:txBody>
          <a:bodyPr>
            <a:normAutofit/>
          </a:bodyPr>
          <a:lstStyle/>
          <a:p>
            <a:r>
              <a:rPr lang="pl-PL" b="1" dirty="0" smtClean="0"/>
              <a:t>				Technik Hotelarstwa </a:t>
            </a:r>
            <a:br>
              <a:rPr lang="pl-PL" b="1" dirty="0" smtClean="0"/>
            </a:br>
            <a:r>
              <a:rPr lang="pl-PL" b="1" dirty="0" smtClean="0"/>
              <a:t>				</a:t>
            </a:r>
            <a:r>
              <a:rPr lang="pl-PL" dirty="0" smtClean="0"/>
              <a:t>to oferta przeznaczona </a:t>
            </a:r>
            <a:br>
              <a:rPr lang="pl-PL" dirty="0" smtClean="0"/>
            </a:br>
            <a:r>
              <a:rPr lang="pl-PL" dirty="0" smtClean="0"/>
              <a:t>		</a:t>
            </a:r>
            <a:r>
              <a:rPr lang="pl-PL" dirty="0"/>
              <a:t> </a:t>
            </a:r>
            <a:r>
              <a:rPr lang="pl-PL" dirty="0" smtClean="0"/>
              <a:t>   					dla </a:t>
            </a:r>
            <a:r>
              <a:rPr lang="pl-PL" dirty="0"/>
              <a:t>osób, </a:t>
            </a:r>
            <a:r>
              <a:rPr lang="pl-PL" dirty="0" smtClean="0"/>
              <a:t>które </a:t>
            </a:r>
            <a:r>
              <a:rPr lang="pl-PL" dirty="0"/>
              <a:t>chcą </a:t>
            </a:r>
            <a:r>
              <a:rPr lang="pl-PL" dirty="0" smtClean="0"/>
              <a:t>pracować </a:t>
            </a:r>
            <a:br>
              <a:rPr lang="pl-PL" dirty="0" smtClean="0"/>
            </a:br>
            <a:r>
              <a:rPr lang="pl-PL" dirty="0" smtClean="0"/>
              <a:t>w </a:t>
            </a:r>
            <a:r>
              <a:rPr lang="pl-PL" dirty="0"/>
              <a:t>miejscach, gdzie można spotkać turystów – niezależnie od tego, czy będzie to Warszawa, małe, urocze miejscowości czy też duże, zagraniczne miejsca wakacyjnych wypraw.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88" y="404938"/>
            <a:ext cx="3234566" cy="2137846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26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268014"/>
            <a:ext cx="10018713" cy="1844565"/>
          </a:xfrm>
        </p:spPr>
        <p:txBody>
          <a:bodyPr>
            <a:normAutofit/>
          </a:bodyPr>
          <a:lstStyle/>
          <a:p>
            <a:r>
              <a:rPr lang="pl-PL" dirty="0" smtClean="0"/>
              <a:t>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12" name="Symbol zastępczy zawartości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2720672"/>
              </p:ext>
            </p:extLst>
          </p:nvPr>
        </p:nvGraphicFramePr>
        <p:xfrm>
          <a:off x="1555432" y="1455617"/>
          <a:ext cx="10308295" cy="4729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Prostokąt 13"/>
          <p:cNvSpPr/>
          <p:nvPr/>
        </p:nvSpPr>
        <p:spPr>
          <a:xfrm>
            <a:off x="2790496" y="425669"/>
            <a:ext cx="73940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600" dirty="0" smtClean="0"/>
              <a:t>Przedmioty zawodowe</a:t>
            </a:r>
            <a:endParaRPr lang="pl-PL" sz="36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26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46733" y="0"/>
            <a:ext cx="10018713" cy="1752599"/>
          </a:xfrm>
        </p:spPr>
        <p:txBody>
          <a:bodyPr/>
          <a:lstStyle/>
          <a:p>
            <a:r>
              <a:rPr lang="pl-PL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W Szkołach Beaty Mydłowskiej przy </a:t>
            </a:r>
            <a:r>
              <a:rPr lang="pl-PL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ul</a:t>
            </a:r>
            <a:r>
              <a:rPr lang="pl-PL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. Kaleńskiej 3 funkcjonują: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903955" y="1787045"/>
            <a:ext cx="8805798" cy="4920643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Liceum </a:t>
            </a: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Ogólnokształcące </a:t>
            </a:r>
            <a:endParaRPr lang="pl-PL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Technikum Zawodowe</a:t>
            </a: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a) </a:t>
            </a: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 usług fryzjerskich</a:t>
            </a:r>
            <a:endParaRPr lang="pl-PL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b) t</a:t>
            </a: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echnik informatyk</a:t>
            </a:r>
            <a:endParaRPr lang="pl-PL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c) </a:t>
            </a: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  </a:t>
            </a: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ż</a:t>
            </a: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ywienia i usług </a:t>
            </a: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astronomicznych</a:t>
            </a:r>
            <a:endParaRPr lang="pl-PL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pl-PL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d) </a:t>
            </a: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 logistyk  </a:t>
            </a:r>
            <a:endParaRPr lang="pl-PL" sz="9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Technikum Obsługi Turystycznej: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a) technik organizacji turystyki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Technikum Hotelarskie: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l-PL" sz="9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	a) technik hotelarstwa</a:t>
            </a:r>
          </a:p>
          <a:p>
            <a:pPr marL="0" indent="0">
              <a:buNone/>
            </a:pPr>
            <a:endParaRPr lang="pl-PL" b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310551"/>
            <a:ext cx="9609259" cy="2018581"/>
          </a:xfrm>
        </p:spPr>
        <p:txBody>
          <a:bodyPr>
            <a:normAutofit fontScale="90000"/>
          </a:bodyPr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b="1" dirty="0"/>
              <a:t>Egzaminy potwierdzające kwalifikacje zawodowe:</a:t>
            </a:r>
            <a:br>
              <a:rPr lang="pl-PL" b="1" dirty="0"/>
            </a:br>
            <a:r>
              <a:rPr lang="pl-PL" dirty="0"/>
              <a:t>	</a:t>
            </a: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61851171"/>
              </p:ext>
            </p:extLst>
          </p:nvPr>
        </p:nvGraphicFramePr>
        <p:xfrm>
          <a:off x="2167002" y="2554265"/>
          <a:ext cx="9423748" cy="31576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26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2" y="1"/>
            <a:ext cx="9740736" cy="1103586"/>
          </a:xfrm>
        </p:spPr>
        <p:txBody>
          <a:bodyPr/>
          <a:lstStyle/>
          <a:p>
            <a:r>
              <a:rPr lang="pl-PL" dirty="0" smtClean="0"/>
              <a:t>Perspektywy pracy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484310" y="1103587"/>
            <a:ext cx="10707690" cy="5259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Absolwent </a:t>
            </a:r>
            <a:r>
              <a:rPr lang="pl-PL" dirty="0"/>
              <a:t>technikum może pracować </a:t>
            </a:r>
            <a:r>
              <a:rPr lang="pl-PL" dirty="0" smtClean="0"/>
              <a:t>w:</a:t>
            </a:r>
          </a:p>
          <a:p>
            <a:r>
              <a:rPr lang="pl-PL" dirty="0" smtClean="0"/>
              <a:t>zakładach hotelarskich</a:t>
            </a:r>
          </a:p>
          <a:p>
            <a:r>
              <a:rPr lang="pl-PL" dirty="0" smtClean="0"/>
              <a:t>ośrodkach wypoczynkowych, </a:t>
            </a:r>
            <a:r>
              <a:rPr lang="pl-PL" dirty="0"/>
              <a:t>zakładach uzdrowiskowych, zajazdach, gościńcach. </a:t>
            </a:r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r>
              <a:rPr lang="pl-PL" dirty="0" smtClean="0"/>
              <a:t>Potrafi </a:t>
            </a:r>
            <a:r>
              <a:rPr lang="pl-PL" dirty="0"/>
              <a:t>prowadzić działalność promocyjną, rezerwować usługi, wykonywać prace związane z obsługą gości oraz jednostek mieszkalnych. </a:t>
            </a:r>
            <a:endParaRPr lang="pl-PL" dirty="0" smtClean="0"/>
          </a:p>
          <a:p>
            <a:pPr marL="0" indent="0">
              <a:buNone/>
            </a:pPr>
            <a:endParaRPr lang="pl-PL" dirty="0" smtClean="0"/>
          </a:p>
          <a:p>
            <a:pPr marL="0" indent="0">
              <a:buNone/>
            </a:pPr>
            <a:r>
              <a:rPr lang="pl-PL" dirty="0" smtClean="0"/>
              <a:t>Technik Hotelarz może </a:t>
            </a:r>
            <a:r>
              <a:rPr lang="pl-PL" dirty="0"/>
              <a:t>pracować w branży hotelarskiej w Polsce lub za granicą. Ma szansę na zdobycie atrakcyjnej posady w hotelach, pensjonatach, SPA, ośrodkach uzdrowiskowych i wypoczynkowych, schroniskach, a także wielu firmach związanych z hotelarstwem i turystyką.</a:t>
            </a:r>
          </a:p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26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30325" y="2535555"/>
            <a:ext cx="10257790" cy="2593975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>Technik Logistyk</a:t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/>
              <a:t>To zawód przeznaczony dla osób charakteryzujących się zdolnościami technicznymi ale również posiadających umiejętoności orazganizacji czasu, zdolności zarządzania oraz umiejętności planowania i przewidywania.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/>
              <a:t/>
            </a:r>
            <a:br>
              <a:rPr lang="pl-PL" b="1" dirty="0"/>
            </a:br>
            <a:endParaRPr lang="pl-PL" b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26"/>
            <a:ext cx="1002082" cy="123844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496" y="115866"/>
            <a:ext cx="3547665" cy="2001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Przedmioty zawodowe</a:t>
            </a:r>
            <a:endParaRPr lang="pl-PL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1426525" y="2638424"/>
            <a:ext cx="10018713" cy="3124201"/>
          </a:xfrm>
        </p:spPr>
        <p:txBody>
          <a:bodyPr>
            <a:normAutofit fontScale="55000" lnSpcReduction="20000"/>
          </a:bodyPr>
          <a:lstStyle/>
          <a:p>
            <a:r>
              <a:rPr lang="pl-PL" altLang="en-US" sz="3600" dirty="0"/>
              <a:t>podstawy logistyki </a:t>
            </a:r>
          </a:p>
          <a:p>
            <a:r>
              <a:rPr lang="pl-PL" altLang="en-US" sz="3600" dirty="0" smtClean="0"/>
              <a:t>organizacja pracy magazynów</a:t>
            </a:r>
          </a:p>
          <a:p>
            <a:r>
              <a:rPr lang="pl-PL" altLang="en-US" sz="3600" dirty="0" smtClean="0"/>
              <a:t>Obsługa klientów i kontrahentów</a:t>
            </a:r>
            <a:endParaRPr lang="pl-PL" altLang="en-US" sz="3600" dirty="0"/>
          </a:p>
          <a:p>
            <a:r>
              <a:rPr lang="pl-PL" altLang="en-US" sz="3600" dirty="0"/>
              <a:t>transport w logistyce </a:t>
            </a:r>
          </a:p>
          <a:p>
            <a:r>
              <a:rPr lang="pl-PL" altLang="en-US" sz="3600" dirty="0"/>
              <a:t>procesy magazynowe </a:t>
            </a:r>
            <a:endParaRPr lang="pl-PL" altLang="en-US" sz="3600" dirty="0" smtClean="0"/>
          </a:p>
          <a:p>
            <a:r>
              <a:rPr lang="pl-PL" altLang="en-US" sz="3600" dirty="0" smtClean="0"/>
              <a:t>Pracownia magazynowa</a:t>
            </a:r>
          </a:p>
          <a:p>
            <a:r>
              <a:rPr lang="pl-PL" altLang="en-US" sz="3600" dirty="0" smtClean="0"/>
              <a:t>Pracownia transportowa</a:t>
            </a:r>
          </a:p>
          <a:p>
            <a:r>
              <a:rPr lang="pl-PL" altLang="en-US" sz="3600" dirty="0" smtClean="0"/>
              <a:t>Organizowanie procesów transportowych</a:t>
            </a:r>
            <a:endParaRPr lang="pl-PL" altLang="en-US" sz="36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26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3" y="754742"/>
            <a:ext cx="10359344" cy="2119087"/>
          </a:xfrm>
        </p:spPr>
        <p:txBody>
          <a:bodyPr>
            <a:normAutofit/>
          </a:bodyPr>
          <a:lstStyle/>
          <a:p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03571"/>
              </p:ext>
            </p:extLst>
          </p:nvPr>
        </p:nvGraphicFramePr>
        <p:xfrm>
          <a:off x="1622099" y="2509068"/>
          <a:ext cx="10707687" cy="34491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Prostokąt 4"/>
          <p:cNvSpPr/>
          <p:nvPr/>
        </p:nvSpPr>
        <p:spPr>
          <a:xfrm>
            <a:off x="1866378" y="754742"/>
            <a:ext cx="734025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b="1" dirty="0"/>
              <a:t>Egzaminy potwierdzające kwalifikacje zawodowe:</a:t>
            </a:r>
            <a:br>
              <a:rPr lang="pl-PL" sz="3600" b="1" dirty="0"/>
            </a:br>
            <a:endParaRPr lang="pl-PL" sz="36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26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01947" y="490783"/>
            <a:ext cx="10375118" cy="5876712"/>
          </a:xfrm>
        </p:spPr>
        <p:txBody>
          <a:bodyPr>
            <a:normAutofit/>
          </a:bodyPr>
          <a:lstStyle/>
          <a:p>
            <a:pPr algn="l"/>
            <a:r>
              <a:rPr lang="pl-PL" dirty="0"/>
              <a:t>Absolwent technikum znajdzie zatrudnienie zarówno w firmach transportowych, spedycyjnych, handlowych czy produkcyjnych jak również na lotniskach, w portach morskich czy dużych stacjach kolejowych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26"/>
            <a:ext cx="1002082" cy="1238440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4643580" y="631746"/>
            <a:ext cx="2649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Perspektywy </a:t>
            </a:r>
            <a:r>
              <a:rPr lang="pl-PL" dirty="0" smtClean="0"/>
              <a:t>zatrudnienia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6556103" cy="1752599"/>
          </a:xfrm>
        </p:spPr>
        <p:txBody>
          <a:bodyPr/>
          <a:lstStyle/>
          <a:p>
            <a:r>
              <a:rPr lang="pl-PL" b="1" dirty="0" smtClean="0"/>
              <a:t>Pracownia chemiczna</a:t>
            </a:r>
            <a:endParaRPr lang="pl-PL" b="1" dirty="0"/>
          </a:p>
        </p:txBody>
      </p:sp>
      <p:pic>
        <p:nvPicPr>
          <p:cNvPr id="3" name="Symbol zastępczy zawartośc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400" y="3324123"/>
            <a:ext cx="4698045" cy="31242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311" y="3382078"/>
            <a:ext cx="4700423" cy="31214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1905" y="328219"/>
            <a:ext cx="1902117" cy="285927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5" y="-76"/>
            <a:ext cx="530398" cy="55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/>
              <a:t>Posiadamy bardzo dobrze wyposażone </a:t>
            </a:r>
            <a:r>
              <a:rPr lang="pl-PL" b="1" dirty="0" smtClean="0"/>
              <a:t>pracownie. </a:t>
            </a:r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Pracownia biologiczna </a:t>
            </a:r>
            <a:r>
              <a:rPr lang="pl-PL" b="1" dirty="0"/>
              <a:t/>
            </a:r>
            <a:br>
              <a:rPr lang="pl-PL" b="1" dirty="0"/>
            </a:br>
            <a:endParaRPr lang="pl-PL" b="1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261" y="2667000"/>
            <a:ext cx="2078181" cy="3124200"/>
          </a:xfr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897" y="2667000"/>
            <a:ext cx="4700423" cy="31214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" y="-72"/>
            <a:ext cx="530398" cy="55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5221289" cy="1752599"/>
          </a:xfrm>
        </p:spPr>
        <p:txBody>
          <a:bodyPr/>
          <a:lstStyle/>
          <a:p>
            <a:r>
              <a:rPr lang="pl-PL" b="1" dirty="0" smtClean="0"/>
              <a:t>Pracownia fryzjerska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805" y="3313309"/>
            <a:ext cx="2082800" cy="3124200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132" y="0"/>
            <a:ext cx="4700423" cy="312142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727" y="3316086"/>
            <a:ext cx="4700423" cy="31214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" y="-291"/>
            <a:ext cx="530398" cy="55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152400"/>
            <a:ext cx="5316539" cy="1905000"/>
          </a:xfrm>
        </p:spPr>
        <p:txBody>
          <a:bodyPr/>
          <a:lstStyle/>
          <a:p>
            <a:r>
              <a:rPr lang="pl-PL" b="1" dirty="0" smtClean="0"/>
              <a:t>Pracownia wizażu</a:t>
            </a:r>
            <a:endParaRPr lang="pl-PL" b="1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7065" y="3428999"/>
            <a:ext cx="2066723" cy="312142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088" y="152400"/>
            <a:ext cx="4700423" cy="3121423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0798" y="3695700"/>
            <a:ext cx="4718713" cy="3121423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934" y="3428997"/>
            <a:ext cx="2078916" cy="3121423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63" y="0"/>
            <a:ext cx="530398" cy="55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098963" y="225468"/>
            <a:ext cx="9404061" cy="1083787"/>
          </a:xfrm>
        </p:spPr>
        <p:txBody>
          <a:bodyPr>
            <a:normAutofit/>
          </a:bodyPr>
          <a:lstStyle/>
          <a:p>
            <a:r>
              <a:rPr lang="pl-PL" sz="4400" dirty="0" smtClean="0">
                <a:solidFill>
                  <a:srgbClr val="00FF00"/>
                </a:solidFill>
              </a:rPr>
              <a:t> </a:t>
            </a:r>
            <a:r>
              <a:rPr lang="pl-PL" sz="4400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ADRESACI  OFERTY  EDUKACYJNEJ </a:t>
            </a:r>
            <a:endParaRPr lang="pl-PL" sz="4400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422775" y="1957705"/>
            <a:ext cx="4140835" cy="1042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5" name="Prostokąt 14"/>
          <p:cNvSpPr/>
          <p:nvPr/>
        </p:nvSpPr>
        <p:spPr>
          <a:xfrm>
            <a:off x="2098675" y="3648075"/>
            <a:ext cx="4140835" cy="104203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6" name="Prostokąt 15"/>
          <p:cNvSpPr/>
          <p:nvPr/>
        </p:nvSpPr>
        <p:spPr>
          <a:xfrm>
            <a:off x="7362190" y="3648075"/>
            <a:ext cx="4140835" cy="10420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17" name="Pole tekstowe 16"/>
          <p:cNvSpPr txBox="1"/>
          <p:nvPr/>
        </p:nvSpPr>
        <p:spPr>
          <a:xfrm>
            <a:off x="4422775" y="1957705"/>
            <a:ext cx="4140835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altLang="en-US" sz="3200" b="1" dirty="0">
                <a:solidFill>
                  <a:schemeClr val="tx1"/>
                </a:solidFill>
              </a:rPr>
              <a:t>ABSOLWENCI SZKÓŁ PODSTAWOWYCH</a:t>
            </a:r>
          </a:p>
        </p:txBody>
      </p:sp>
      <p:sp>
        <p:nvSpPr>
          <p:cNvPr id="18" name="Pole tekstowe 17"/>
          <p:cNvSpPr txBox="1"/>
          <p:nvPr/>
        </p:nvSpPr>
        <p:spPr>
          <a:xfrm>
            <a:off x="2098675" y="3682365"/>
            <a:ext cx="4140835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altLang="en-US" sz="3200" b="1" dirty="0"/>
              <a:t>4 Letnie Liceum Ogólnokształcące</a:t>
            </a:r>
          </a:p>
        </p:txBody>
      </p:sp>
      <p:sp>
        <p:nvSpPr>
          <p:cNvPr id="19" name="Pole tekstowe 18"/>
          <p:cNvSpPr txBox="1"/>
          <p:nvPr/>
        </p:nvSpPr>
        <p:spPr>
          <a:xfrm>
            <a:off x="7362190" y="3897630"/>
            <a:ext cx="4140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altLang="en-US" sz="3200" b="1" dirty="0">
                <a:latin typeface="Corbel" panose="020B0503020204020204" pitchFamily="34" charset="0"/>
              </a:rPr>
              <a:t>5 Letnie Technikum</a:t>
            </a:r>
          </a:p>
        </p:txBody>
      </p:sp>
      <p:sp>
        <p:nvSpPr>
          <p:cNvPr id="21" name="Strzałka w dół 20"/>
          <p:cNvSpPr/>
          <p:nvPr/>
        </p:nvSpPr>
        <p:spPr>
          <a:xfrm rot="19500000">
            <a:off x="8670290" y="3030220"/>
            <a:ext cx="546735" cy="54419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sp>
        <p:nvSpPr>
          <p:cNvPr id="22" name="Strzałka w dół 21"/>
          <p:cNvSpPr/>
          <p:nvPr/>
        </p:nvSpPr>
        <p:spPr>
          <a:xfrm rot="1500000">
            <a:off x="3786505" y="3007360"/>
            <a:ext cx="546735" cy="54419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altLang="en-US"/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244" y="3581400"/>
            <a:ext cx="4700423" cy="3121423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5278439" cy="1752599"/>
          </a:xfrm>
        </p:spPr>
        <p:txBody>
          <a:bodyPr/>
          <a:lstStyle/>
          <a:p>
            <a:r>
              <a:rPr lang="pl-PL" b="1" dirty="0"/>
              <a:t>Pracownia </a:t>
            </a:r>
            <a:r>
              <a:rPr lang="pl-PL" b="1" dirty="0" smtClean="0"/>
              <a:t>kosmetyczna</a:t>
            </a:r>
            <a:r>
              <a:rPr lang="pl-PL" dirty="0" smtClean="0"/>
              <a:t>  </a:t>
            </a: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34" y="3581400"/>
            <a:ext cx="4697769" cy="3124200"/>
          </a:xfr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7534" y="159460"/>
            <a:ext cx="4697769" cy="31250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" y="75"/>
            <a:ext cx="530398" cy="554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Symbol zastępczy zawartości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51682095"/>
              </p:ext>
            </p:extLst>
          </p:nvPr>
        </p:nvGraphicFramePr>
        <p:xfrm>
          <a:off x="803865" y="1592972"/>
          <a:ext cx="11138753" cy="46322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363885" y="231142"/>
            <a:ext cx="10018712" cy="1184564"/>
          </a:xfrm>
        </p:spPr>
        <p:txBody>
          <a:bodyPr>
            <a:noAutofit/>
          </a:bodyPr>
          <a:lstStyle/>
          <a:p>
            <a:r>
              <a:rPr lang="pl-PL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Liceum </a:t>
            </a:r>
            <a:r>
              <a:rPr lang="pl-PL" b="1" dirty="0">
                <a:solidFill>
                  <a:srgbClr val="00B050"/>
                </a:solidFill>
                <a:latin typeface="Monotype Corsiva" panose="03010101010201010101" pitchFamily="66" charset="0"/>
              </a:rPr>
              <a:t>Ogólnokształcące </a:t>
            </a:r>
            <a:br>
              <a:rPr lang="pl-PL" b="1" dirty="0">
                <a:solidFill>
                  <a:srgbClr val="00B050"/>
                </a:solidFill>
                <a:latin typeface="Monotype Corsiva" panose="03010101010201010101" pitchFamily="66" charset="0"/>
              </a:rPr>
            </a:br>
            <a:r>
              <a:rPr lang="pl-PL" b="1" dirty="0" smtClean="0">
                <a:solidFill>
                  <a:srgbClr val="00B050"/>
                </a:solidFill>
                <a:latin typeface="Monotype Corsiva" panose="03010101010201010101" pitchFamily="66" charset="0"/>
              </a:rPr>
              <a:t>		</a:t>
            </a:r>
            <a:endParaRPr lang="pl-PL" b="1" dirty="0">
              <a:solidFill>
                <a:srgbClr val="00B05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73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pl-PL" b="1" dirty="0"/>
              <a:t>Technik Usług Fryzjerskich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145054" y="3017728"/>
            <a:ext cx="10697226" cy="31242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dirty="0" smtClean="0"/>
              <a:t>swoją </a:t>
            </a:r>
            <a:r>
              <a:rPr lang="pl-PL" sz="3600" dirty="0"/>
              <a:t>ofertę programową kieruje do absolwentów </a:t>
            </a:r>
            <a:r>
              <a:rPr lang="pl-PL" sz="3600" dirty="0" smtClean="0"/>
              <a:t>szkół podstawowych, </a:t>
            </a:r>
            <a:r>
              <a:rPr lang="pl-PL" sz="3600" dirty="0"/>
              <a:t>którzy swoją przyszłość zawodową pragną związać </a:t>
            </a:r>
            <a:endParaRPr lang="pl-PL" sz="3600" dirty="0" smtClean="0"/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600" dirty="0" smtClean="0"/>
              <a:t>z </a:t>
            </a:r>
            <a:r>
              <a:rPr lang="pl-PL" sz="3600" dirty="0"/>
              <a:t>fryzjerstwem</a:t>
            </a:r>
            <a:r>
              <a:rPr lang="pl-PL" sz="3600" dirty="0" smtClean="0"/>
              <a:t>.</a:t>
            </a:r>
            <a:endParaRPr lang="pl-PL" sz="3600" b="1" dirty="0">
              <a:cs typeface="Calibri" panose="020F0502020204030204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30"/>
          <a:stretch/>
        </p:blipFill>
        <p:spPr>
          <a:xfrm>
            <a:off x="7804243" y="392933"/>
            <a:ext cx="2905511" cy="2045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72557" y="277598"/>
            <a:ext cx="10359346" cy="3385457"/>
          </a:xfrm>
        </p:spPr>
        <p:txBody>
          <a:bodyPr>
            <a:normAutofit fontScale="90000"/>
          </a:bodyPr>
          <a:lstStyle/>
          <a:p>
            <a:r>
              <a:rPr lang="pl-PL" dirty="0"/>
              <a:t>W czasie </a:t>
            </a:r>
            <a:r>
              <a:rPr lang="pl-PL" dirty="0" smtClean="0"/>
              <a:t>nauki uczniowie uczą </a:t>
            </a:r>
            <a:r>
              <a:rPr lang="pl-PL" dirty="0"/>
              <a:t>się m.in.: strzyżenia włosów, wykonywania wielu nowoczesnych zabiegów pielęgnacyjnych, stylizacji fryzur, a także zasad zarządzania zakładem fryzjerskim oraz prowadzenia własnej działalności gospodarczej.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205" y="4224010"/>
            <a:ext cx="2712252" cy="1803359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2060" y="4224011"/>
            <a:ext cx="2740340" cy="1831131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860" y="4224011"/>
            <a:ext cx="2757426" cy="1831132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514796" y="266701"/>
            <a:ext cx="6501862" cy="6071470"/>
          </a:xfrm>
        </p:spPr>
        <p:txBody>
          <a:bodyPr>
            <a:normAutofit/>
          </a:bodyPr>
          <a:lstStyle/>
          <a:p>
            <a:r>
              <a:rPr lang="pl-PL" dirty="0" smtClean="0"/>
              <a:t>Nauka </a:t>
            </a:r>
            <a:r>
              <a:rPr lang="pl-PL" dirty="0"/>
              <a:t>zawodu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odbywa </a:t>
            </a:r>
            <a:r>
              <a:rPr lang="pl-PL" dirty="0"/>
              <a:t>się </a:t>
            </a:r>
            <a:r>
              <a:rPr lang="pl-PL" dirty="0" smtClean="0"/>
              <a:t>pod </a:t>
            </a:r>
            <a:r>
              <a:rPr lang="pl-PL" dirty="0"/>
              <a:t>okiem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wysoce wyspecjalizowanej</a:t>
            </a:r>
            <a:br>
              <a:rPr lang="pl-PL" dirty="0" smtClean="0"/>
            </a:br>
            <a:r>
              <a:rPr lang="pl-PL" dirty="0" smtClean="0"/>
              <a:t>kadry pedagogicznej</a:t>
            </a:r>
            <a:br>
              <a:rPr lang="pl-PL" dirty="0" smtClean="0"/>
            </a:br>
            <a:r>
              <a:rPr lang="pl-PL" dirty="0" smtClean="0"/>
              <a:t>oraz </a:t>
            </a:r>
            <a:r>
              <a:rPr lang="pl-PL" dirty="0"/>
              <a:t>na sprzęcie niezbędnym </a:t>
            </a: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do </a:t>
            </a:r>
            <a:r>
              <a:rPr lang="pl-PL" dirty="0"/>
              <a:t>pracy fryzjera.</a:t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 descr="Hairdresser Hair Cut · Free image on Pixabay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662" y="266701"/>
            <a:ext cx="4094715" cy="3551463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96628" y="2492679"/>
            <a:ext cx="10018713" cy="36826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podstawy </a:t>
            </a: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fryzjerstwa</a:t>
            </a:r>
          </a:p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rganizacja salonu fryzjerskiego</a:t>
            </a:r>
          </a:p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tylizacja włosów</a:t>
            </a:r>
          </a:p>
          <a:p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procesy fryzjerskie i stylizacja fryzur</a:t>
            </a:r>
          </a:p>
          <a:p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pl-PL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echniki fryzjerskie</a:t>
            </a:r>
          </a:p>
          <a:p>
            <a:endParaRPr lang="pl-PL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002082" cy="1238440"/>
          </a:xfrm>
          <a:prstGeom prst="rect">
            <a:avLst/>
          </a:prstGeom>
        </p:spPr>
      </p:pic>
      <p:sp>
        <p:nvSpPr>
          <p:cNvPr id="6" name="Tytuł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pPr algn="l"/>
            <a:r>
              <a:rPr lang="pl-PL" b="1" dirty="0" smtClean="0"/>
              <a:t>Przedmioty zawodowe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242922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alaksa">
  <a:themeElements>
    <a:clrScheme name="Paralaksa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aksa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aks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TM02900688[[fn=Faseta]]</Template>
  <TotalTime>193</TotalTime>
  <Words>1133</Words>
  <Application>Microsoft Office PowerPoint</Application>
  <PresentationFormat>Panoramiczny</PresentationFormat>
  <Paragraphs>142</Paragraphs>
  <Slides>40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Corbel</vt:lpstr>
      <vt:lpstr>Monotype Corsiva</vt:lpstr>
      <vt:lpstr>Times New Roman</vt:lpstr>
      <vt:lpstr>Wingdings</vt:lpstr>
      <vt:lpstr>Wingdings 2</vt:lpstr>
      <vt:lpstr>HDOfficeLightV0</vt:lpstr>
      <vt:lpstr>Paralaksa</vt:lpstr>
      <vt:lpstr>Prezentacja Szkół  Beaty Mydłowskiej</vt:lpstr>
      <vt:lpstr>O Szkole</vt:lpstr>
      <vt:lpstr>W Szkołach Beaty Mydłowskiej przy ul. Kaleńskiej 3 funkcjonują:</vt:lpstr>
      <vt:lpstr> ADRESACI  OFERTY  EDUKACYJNEJ </vt:lpstr>
      <vt:lpstr>Liceum Ogólnokształcące    </vt:lpstr>
      <vt:lpstr>Technik Usług Fryzjerskich</vt:lpstr>
      <vt:lpstr>W czasie nauki uczniowie uczą się m.in.: strzyżenia włosów, wykonywania wielu nowoczesnych zabiegów pielęgnacyjnych, stylizacji fryzur, a także zasad zarządzania zakładem fryzjerskim oraz prowadzenia własnej działalności gospodarczej. </vt:lpstr>
      <vt:lpstr>Nauka zawodu  odbywa się pod okiem  wysoce wyspecjalizowanej kadry pedagogicznej oraz na sprzęcie niezbędnym  do pracy fryzjera. </vt:lpstr>
      <vt:lpstr>Przedmioty zawodowe</vt:lpstr>
      <vt:lpstr>Egzaminy potwierdzające kwalifikacje zawodowe:    FRK.01 Wykonywanie usług fryzjerskich   FRK.03 Projektowanie i wykonywanie fryzur </vt:lpstr>
      <vt:lpstr>Perspektywy pracy po zakończeniu nauki  </vt:lpstr>
      <vt:lpstr>Technik Informatyk</vt:lpstr>
      <vt:lpstr>  Technik Informatyk  to zawód, który stwarza wielkie możliwości  w zakresie realizacji kariery zawodowej.  Zawód technika informatyka cechuje uniwersalność, można go wykonywać praktycznie wszędzie.  Zarówno w firmie jak i zdalnie z domu.  Dotyczy to zarówno wyspecjalizowanych firm z sektora IT, jak i instytucji, urzędów, banków, przedsiębiorstw  z różnych branż, gdzie znajdują się typowe stanowiska dla technika informatyka.  </vt:lpstr>
      <vt:lpstr>Absolwent szkoły kształcącej w zawodzie technik informatyk przygotowany jest do wykonywania następujących zadań zawodowych:   - administrowania danymi,  - projektowania sieci komputerowych, - administrowania tymi sieciami</vt:lpstr>
      <vt:lpstr>Nauka  odbywa się pod okiem wysoce wyspecjalizowanej kadry pedagogicznej.  To osoby mające już doświadczenie w branży IT, którym chętnie dzielą się  z uczniami. </vt:lpstr>
      <vt:lpstr>Przedmioty zawodowe</vt:lpstr>
      <vt:lpstr>W szkole poznajemy budowę komputera i urządzeń peryferyjnych. Uczymy się posługiwania urządzeniami cyfrowymi i sieciami komputerowymi. Poznajemy zasady działania urządzeń cyfrowych i sieci komputerowych oraz wykonywanie obliczeń i programów.</vt:lpstr>
      <vt:lpstr>INF.02 - Administracja i eksploatacja systemów komputerowych, urządzeń peryferyjnych i lokalnych sieci komputerowych. </vt:lpstr>
      <vt:lpstr>Perspektywy pracy po zakończeniu nauki  </vt:lpstr>
      <vt:lpstr>Technik Żywienia  i Usług Gastronomicznych</vt:lpstr>
      <vt:lpstr>Przedmioty zawodowe</vt:lpstr>
      <vt:lpstr>HGT.02 - Przygotowanie i wydawanie dań  HGT.12 - Organizacja żywienia i usług gastronomicznych     </vt:lpstr>
      <vt:lpstr>Technik Organizacji Turystyki</vt:lpstr>
      <vt:lpstr>Przedmioty zawodowe</vt:lpstr>
      <vt:lpstr> Egzaminy potwierdzające kwalifikacje zawodowe:  </vt:lpstr>
      <vt:lpstr>Perspektywy pracy po zakończeniu nauki  </vt:lpstr>
      <vt:lpstr>Możesz zostać rezydentem biur podróży w ciekawym zakątku świata lub przewodnikiem wycieczek krajowych i zagranicznych albo otworzyć własną działalność gospodarczą.</vt:lpstr>
      <vt:lpstr>    Technik Hotelarstwa      to oferta przeznaczona             dla osób, które chcą pracować  w miejscach, gdzie można spotkać turystów – niezależnie od tego, czy będzie to Warszawa, małe, urocze miejscowości czy też duże, zagraniczne miejsca wakacyjnych wypraw. </vt:lpstr>
      <vt:lpstr>  </vt:lpstr>
      <vt:lpstr> Egzaminy potwierdzające kwalifikacje zawodowe:  </vt:lpstr>
      <vt:lpstr>Perspektywy pracy</vt:lpstr>
      <vt:lpstr>  Technik Logistyk  To zawód przeznaczony dla osób charakteryzujących się zdolnościami technicznymi ale również posiadających umiejętoności orazganizacji czasu, zdolności zarządzania oraz umiejętności planowania i przewidywania.    </vt:lpstr>
      <vt:lpstr>Przedmioty zawodowe</vt:lpstr>
      <vt:lpstr> </vt:lpstr>
      <vt:lpstr>Absolwent technikum znajdzie zatrudnienie zarówno w firmach transportowych, spedycyjnych, handlowych czy produkcyjnych jak również na lotniskach, w portach morskich czy dużych stacjach kolejowych</vt:lpstr>
      <vt:lpstr>Pracownia chemiczna</vt:lpstr>
      <vt:lpstr>Posiadamy bardzo dobrze wyposażone pracownie.   Pracownia biologiczna  </vt:lpstr>
      <vt:lpstr>Pracownia fryzjerska</vt:lpstr>
      <vt:lpstr>Pracownia wizażu</vt:lpstr>
      <vt:lpstr>Pracownia kosmetyczna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Szkoły  Beaty Mydłowskiej</dc:title>
  <dc:creator>Uczeń</dc:creator>
  <cp:lastModifiedBy>SBM</cp:lastModifiedBy>
  <cp:revision>288</cp:revision>
  <cp:lastPrinted>2023-05-18T11:13:46Z</cp:lastPrinted>
  <dcterms:created xsi:type="dcterms:W3CDTF">2019-02-11T11:42:00Z</dcterms:created>
  <dcterms:modified xsi:type="dcterms:W3CDTF">2023-05-18T11:56:36Z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13F0D8DFED2241A8993A9629E85E1DC1</vt:lpwstr>
  </property>
  <property fmtid="{D5CDD505-2E9C-101B-9397-08002B2CF9AE}" pid="3" name="KSOProductBuildVer">
    <vt:lpwstr>1045-11.2.0.11536</vt:lpwstr>
  </property>
</Properties>
</file>